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diagrams/quickStyle1.xml" ContentType="application/vnd.openxmlformats-officedocument.drawingml.diagramStyle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3" r:id="rId1"/>
    <p:sldMasterId id="2147483665" r:id="rId2"/>
  </p:sldMasterIdLst>
  <p:notesMasterIdLst>
    <p:notesMasterId r:id="rId23"/>
  </p:notesMasterIdLst>
  <p:handoutMasterIdLst>
    <p:handoutMasterId r:id="rId24"/>
  </p:handoutMasterIdLst>
  <p:sldIdLst>
    <p:sldId id="317" r:id="rId3"/>
    <p:sldId id="384" r:id="rId4"/>
    <p:sldId id="385" r:id="rId5"/>
    <p:sldId id="356" r:id="rId6"/>
    <p:sldId id="379" r:id="rId7"/>
    <p:sldId id="380" r:id="rId8"/>
    <p:sldId id="377" r:id="rId9"/>
    <p:sldId id="353" r:id="rId10"/>
    <p:sldId id="375" r:id="rId11"/>
    <p:sldId id="396" r:id="rId12"/>
    <p:sldId id="376" r:id="rId13"/>
    <p:sldId id="362" r:id="rId14"/>
    <p:sldId id="394" r:id="rId15"/>
    <p:sldId id="391" r:id="rId16"/>
    <p:sldId id="389" r:id="rId17"/>
    <p:sldId id="390" r:id="rId18"/>
    <p:sldId id="392" r:id="rId19"/>
    <p:sldId id="393" r:id="rId20"/>
    <p:sldId id="383" r:id="rId21"/>
    <p:sldId id="332" r:id="rId22"/>
  </p:sldIdLst>
  <p:sldSz cx="9144000" cy="5143500" type="screen16x9"/>
  <p:notesSz cx="6735763" cy="98663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  <a:srgbClr val="000000"/>
    <a:srgbClr val="4D4D4D"/>
    <a:srgbClr val="6E6E6E"/>
    <a:srgbClr val="EFE7E7"/>
    <a:srgbClr val="990000"/>
    <a:srgbClr val="FF4F00"/>
    <a:srgbClr val="FFFFCC"/>
    <a:srgbClr val="CCCC00"/>
  </p:clrMru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794" autoAdjust="0"/>
    <p:restoredTop sz="93350" autoAdjust="0"/>
  </p:normalViewPr>
  <p:slideViewPr>
    <p:cSldViewPr>
      <p:cViewPr>
        <p:scale>
          <a:sx n="100" d="100"/>
          <a:sy n="100" d="100"/>
        </p:scale>
        <p:origin x="-78" y="-690"/>
      </p:cViewPr>
      <p:guideLst>
        <p:guide orient="horz" pos="154"/>
        <p:guide pos="20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7" d="100"/>
          <a:sy n="87" d="100"/>
        </p:scale>
        <p:origin x="-1200" y="-78"/>
      </p:cViewPr>
      <p:guideLst>
        <p:guide orient="horz" pos="3108"/>
        <p:guide pos="2122"/>
      </p:guideLst>
    </p:cSldViewPr>
  </p:notesViewPr>
  <p:gridSpacing cx="92171838" cy="9217183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E3E9F4D-308A-4E5E-ADDE-0CF3CDEB380E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t-EE"/>
        </a:p>
      </dgm:t>
    </dgm:pt>
    <dgm:pt modelId="{1C8490D3-8C80-4FD6-B4FA-D738C371CE44}">
      <dgm:prSet phldrT="[Tekst]" custT="1"/>
      <dgm:spPr/>
      <dgm:t>
        <a:bodyPr/>
        <a:lstStyle/>
        <a:p>
          <a:r>
            <a:rPr lang="en-US" sz="1400" noProof="0" dirty="0" smtClean="0">
              <a:solidFill>
                <a:srgbClr val="000000"/>
              </a:solidFill>
            </a:rPr>
            <a:t>Market research</a:t>
          </a:r>
          <a:endParaRPr lang="en-US" sz="1400" noProof="0" dirty="0">
            <a:solidFill>
              <a:srgbClr val="000000"/>
            </a:solidFill>
          </a:endParaRPr>
        </a:p>
      </dgm:t>
    </dgm:pt>
    <dgm:pt modelId="{62B3F96D-80A2-45AE-879A-24457D0EBB6E}" type="parTrans" cxnId="{6A42B856-15C4-4923-8876-FE75227A95F9}">
      <dgm:prSet/>
      <dgm:spPr/>
      <dgm:t>
        <a:bodyPr/>
        <a:lstStyle/>
        <a:p>
          <a:endParaRPr lang="et-EE"/>
        </a:p>
      </dgm:t>
    </dgm:pt>
    <dgm:pt modelId="{F6B2B443-A614-4721-8097-621B9098F14E}" type="sibTrans" cxnId="{6A42B856-15C4-4923-8876-FE75227A95F9}">
      <dgm:prSet/>
      <dgm:spPr/>
      <dgm:t>
        <a:bodyPr/>
        <a:lstStyle/>
        <a:p>
          <a:endParaRPr lang="et-EE"/>
        </a:p>
      </dgm:t>
    </dgm:pt>
    <dgm:pt modelId="{1E14783C-B953-4E88-84D2-9668923D4F53}">
      <dgm:prSet phldrT="[Tekst]" custT="1"/>
      <dgm:spPr/>
      <dgm:t>
        <a:bodyPr/>
        <a:lstStyle/>
        <a:p>
          <a:r>
            <a:rPr lang="en-US" sz="1400" noProof="0" smtClean="0">
              <a:solidFill>
                <a:srgbClr val="000000"/>
              </a:solidFill>
            </a:rPr>
            <a:t>Marketing</a:t>
          </a:r>
          <a:endParaRPr lang="en-US" sz="1400" noProof="0">
            <a:solidFill>
              <a:srgbClr val="000000"/>
            </a:solidFill>
          </a:endParaRPr>
        </a:p>
      </dgm:t>
    </dgm:pt>
    <dgm:pt modelId="{CB7CD071-85B1-4941-8D19-83F5AA88BF9D}" type="parTrans" cxnId="{4CB1C0A6-5536-4B2F-B3FF-41424740E07C}">
      <dgm:prSet/>
      <dgm:spPr/>
      <dgm:t>
        <a:bodyPr/>
        <a:lstStyle/>
        <a:p>
          <a:endParaRPr lang="et-EE"/>
        </a:p>
      </dgm:t>
    </dgm:pt>
    <dgm:pt modelId="{21EDB72B-F1D2-44E5-9FD2-D680C17CB0F4}" type="sibTrans" cxnId="{4CB1C0A6-5536-4B2F-B3FF-41424740E07C}">
      <dgm:prSet/>
      <dgm:spPr/>
      <dgm:t>
        <a:bodyPr/>
        <a:lstStyle/>
        <a:p>
          <a:endParaRPr lang="et-EE"/>
        </a:p>
      </dgm:t>
    </dgm:pt>
    <dgm:pt modelId="{5B62E6C4-17ED-4994-A18D-6D83B07F2F61}">
      <dgm:prSet phldrT="[Tekst]" custT="1"/>
      <dgm:spPr/>
      <dgm:t>
        <a:bodyPr/>
        <a:lstStyle/>
        <a:p>
          <a:r>
            <a:rPr lang="et-EE" sz="1400" noProof="0" dirty="0" smtClean="0">
              <a:solidFill>
                <a:srgbClr val="000000"/>
              </a:solidFill>
            </a:rPr>
            <a:t>Planning</a:t>
          </a:r>
          <a:r>
            <a:rPr lang="en-US" sz="1400" noProof="0" dirty="0" smtClean="0">
              <a:solidFill>
                <a:srgbClr val="000000"/>
              </a:solidFill>
            </a:rPr>
            <a:t> &amp; design</a:t>
          </a:r>
          <a:endParaRPr lang="en-US" sz="1400" noProof="0" dirty="0">
            <a:solidFill>
              <a:srgbClr val="000000"/>
            </a:solidFill>
          </a:endParaRPr>
        </a:p>
      </dgm:t>
    </dgm:pt>
    <dgm:pt modelId="{55EE0746-FB20-4074-9432-F88DFFB301B8}" type="parTrans" cxnId="{24DC96FD-AEB5-4788-AACB-F3DE13B3D83B}">
      <dgm:prSet/>
      <dgm:spPr/>
      <dgm:t>
        <a:bodyPr/>
        <a:lstStyle/>
        <a:p>
          <a:endParaRPr lang="et-EE"/>
        </a:p>
      </dgm:t>
    </dgm:pt>
    <dgm:pt modelId="{23DEF0D7-60CE-49E0-B468-1F274D20EE5E}" type="sibTrans" cxnId="{24DC96FD-AEB5-4788-AACB-F3DE13B3D83B}">
      <dgm:prSet/>
      <dgm:spPr/>
      <dgm:t>
        <a:bodyPr/>
        <a:lstStyle/>
        <a:p>
          <a:endParaRPr lang="et-EE"/>
        </a:p>
      </dgm:t>
    </dgm:pt>
    <dgm:pt modelId="{2DF217F9-7C6A-4646-B11E-21268B3320F5}">
      <dgm:prSet phldrT="[Tekst]" custT="1"/>
      <dgm:spPr/>
      <dgm:t>
        <a:bodyPr/>
        <a:lstStyle/>
        <a:p>
          <a:r>
            <a:rPr lang="en-US" sz="1400" noProof="0" dirty="0" smtClean="0">
              <a:solidFill>
                <a:srgbClr val="000000"/>
              </a:solidFill>
            </a:rPr>
            <a:t>Financ</a:t>
          </a:r>
          <a:r>
            <a:rPr lang="et-EE" sz="1400" noProof="0" dirty="0" smtClean="0">
              <a:solidFill>
                <a:srgbClr val="000000"/>
              </a:solidFill>
            </a:rPr>
            <a:t>e manage- ment</a:t>
          </a:r>
          <a:r>
            <a:rPr lang="en-US" sz="1400" noProof="0" dirty="0" smtClean="0">
              <a:solidFill>
                <a:srgbClr val="000000"/>
              </a:solidFill>
            </a:rPr>
            <a:t> </a:t>
          </a:r>
          <a:endParaRPr lang="en-US" sz="1400" noProof="0" dirty="0">
            <a:solidFill>
              <a:srgbClr val="000000"/>
            </a:solidFill>
          </a:endParaRPr>
        </a:p>
      </dgm:t>
    </dgm:pt>
    <dgm:pt modelId="{FA82E5C1-CB08-45B4-B16B-A6F8913DA85A}" type="parTrans" cxnId="{8F7F325F-714E-4B0E-B8D6-33AA6F3F5179}">
      <dgm:prSet/>
      <dgm:spPr/>
      <dgm:t>
        <a:bodyPr/>
        <a:lstStyle/>
        <a:p>
          <a:endParaRPr lang="et-EE"/>
        </a:p>
      </dgm:t>
    </dgm:pt>
    <dgm:pt modelId="{EF99FC1D-80AF-4035-A5C7-159436D699E1}" type="sibTrans" cxnId="{8F7F325F-714E-4B0E-B8D6-33AA6F3F5179}">
      <dgm:prSet/>
      <dgm:spPr/>
      <dgm:t>
        <a:bodyPr/>
        <a:lstStyle/>
        <a:p>
          <a:endParaRPr lang="et-EE"/>
        </a:p>
      </dgm:t>
    </dgm:pt>
    <dgm:pt modelId="{6F230082-F946-4EEA-9289-233F5E89020E}">
      <dgm:prSet phldrT="[Tekst]" custT="1"/>
      <dgm:spPr/>
      <dgm:t>
        <a:bodyPr/>
        <a:lstStyle/>
        <a:p>
          <a:r>
            <a:rPr lang="en-US" sz="1400" noProof="0" smtClean="0">
              <a:solidFill>
                <a:srgbClr val="000000"/>
              </a:solidFill>
            </a:rPr>
            <a:t>Develop-ment</a:t>
          </a:r>
          <a:endParaRPr lang="en-US" sz="1400" noProof="0">
            <a:solidFill>
              <a:srgbClr val="000000"/>
            </a:solidFill>
          </a:endParaRPr>
        </a:p>
      </dgm:t>
    </dgm:pt>
    <dgm:pt modelId="{247C629B-6287-4B81-BBC7-8638AC748298}" type="parTrans" cxnId="{5EA8915E-51BA-4A67-8328-0AC2C912D9E9}">
      <dgm:prSet/>
      <dgm:spPr/>
      <dgm:t>
        <a:bodyPr/>
        <a:lstStyle/>
        <a:p>
          <a:endParaRPr lang="et-EE"/>
        </a:p>
      </dgm:t>
    </dgm:pt>
    <dgm:pt modelId="{27F1FB80-4A64-4EFD-9D9F-FFC611ABB96A}" type="sibTrans" cxnId="{5EA8915E-51BA-4A67-8328-0AC2C912D9E9}">
      <dgm:prSet/>
      <dgm:spPr/>
      <dgm:t>
        <a:bodyPr/>
        <a:lstStyle/>
        <a:p>
          <a:endParaRPr lang="et-EE"/>
        </a:p>
      </dgm:t>
    </dgm:pt>
    <dgm:pt modelId="{569F3CBD-2EFE-4C6C-93A2-BC7CBEF0964F}">
      <dgm:prSet phldrT="[Tekst]" custT="1"/>
      <dgm:spPr/>
      <dgm:t>
        <a:bodyPr/>
        <a:lstStyle/>
        <a:p>
          <a:r>
            <a:rPr lang="en-US" sz="1400" noProof="0" smtClean="0">
              <a:solidFill>
                <a:srgbClr val="000000"/>
              </a:solidFill>
            </a:rPr>
            <a:t>Sale</a:t>
          </a:r>
          <a:endParaRPr lang="en-US" sz="1400" noProof="0">
            <a:solidFill>
              <a:srgbClr val="000000"/>
            </a:solidFill>
          </a:endParaRPr>
        </a:p>
      </dgm:t>
    </dgm:pt>
    <dgm:pt modelId="{C87E0501-5359-4893-83C8-996CD3EB2E53}" type="parTrans" cxnId="{B2734F77-9FFB-4C2B-BDE9-663FA3FB7324}">
      <dgm:prSet/>
      <dgm:spPr/>
      <dgm:t>
        <a:bodyPr/>
        <a:lstStyle/>
        <a:p>
          <a:endParaRPr lang="et-EE"/>
        </a:p>
      </dgm:t>
    </dgm:pt>
    <dgm:pt modelId="{B1DE6165-AC12-44C4-87A1-2FD962198D98}" type="sibTrans" cxnId="{B2734F77-9FFB-4C2B-BDE9-663FA3FB7324}">
      <dgm:prSet/>
      <dgm:spPr/>
      <dgm:t>
        <a:bodyPr/>
        <a:lstStyle/>
        <a:p>
          <a:endParaRPr lang="et-EE"/>
        </a:p>
      </dgm:t>
    </dgm:pt>
    <dgm:pt modelId="{38792441-6EC7-4F2B-99ED-F69467D3A90B}">
      <dgm:prSet phldrT="[Tekst]" custT="1"/>
      <dgm:spPr/>
      <dgm:t>
        <a:bodyPr/>
        <a:lstStyle/>
        <a:p>
          <a:r>
            <a:rPr lang="en-US" sz="1400" noProof="0" smtClean="0">
              <a:solidFill>
                <a:srgbClr val="000000"/>
              </a:solidFill>
            </a:rPr>
            <a:t>Facility manage-ment</a:t>
          </a:r>
          <a:endParaRPr lang="en-US" sz="1400" noProof="0">
            <a:solidFill>
              <a:srgbClr val="000000"/>
            </a:solidFill>
          </a:endParaRPr>
        </a:p>
      </dgm:t>
    </dgm:pt>
    <dgm:pt modelId="{07170B1F-BAD1-44AE-9C84-3B4409159F7C}" type="parTrans" cxnId="{B8A4B182-A737-4AE3-84B1-A3F4BD51FA21}">
      <dgm:prSet/>
      <dgm:spPr/>
      <dgm:t>
        <a:bodyPr/>
        <a:lstStyle/>
        <a:p>
          <a:endParaRPr lang="et-EE"/>
        </a:p>
      </dgm:t>
    </dgm:pt>
    <dgm:pt modelId="{0E305ADA-EBE7-4359-AFAA-534EB77AF9BD}" type="sibTrans" cxnId="{B8A4B182-A737-4AE3-84B1-A3F4BD51FA21}">
      <dgm:prSet/>
      <dgm:spPr/>
      <dgm:t>
        <a:bodyPr/>
        <a:lstStyle/>
        <a:p>
          <a:endParaRPr lang="et-EE"/>
        </a:p>
      </dgm:t>
    </dgm:pt>
    <dgm:pt modelId="{BD24B991-AF9B-434C-A8EA-6A062BB5E779}" type="pres">
      <dgm:prSet presAssocID="{BE3E9F4D-308A-4E5E-ADDE-0CF3CDEB380E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t-EE"/>
        </a:p>
      </dgm:t>
    </dgm:pt>
    <dgm:pt modelId="{80C2D6EC-9071-4C23-B03A-01C5C19868D6}" type="pres">
      <dgm:prSet presAssocID="{1C8490D3-8C80-4FD6-B4FA-D738C371CE44}" presName="node" presStyleLbl="node1" presStyleIdx="0" presStyleCnt="7" custScaleX="150265" custScaleY="128895" custRadScaleRad="99892" custRadScaleInc="6424">
        <dgm:presLayoutVars>
          <dgm:bulletEnabled val="1"/>
        </dgm:presLayoutVars>
      </dgm:prSet>
      <dgm:spPr/>
      <dgm:t>
        <a:bodyPr/>
        <a:lstStyle/>
        <a:p>
          <a:endParaRPr lang="et-EE"/>
        </a:p>
      </dgm:t>
    </dgm:pt>
    <dgm:pt modelId="{19B48982-AA72-45F2-BC21-CD61A4FE89A3}" type="pres">
      <dgm:prSet presAssocID="{F6B2B443-A614-4721-8097-621B9098F14E}" presName="sibTrans" presStyleLbl="sibTrans2D1" presStyleIdx="0" presStyleCnt="7"/>
      <dgm:spPr/>
      <dgm:t>
        <a:bodyPr/>
        <a:lstStyle/>
        <a:p>
          <a:endParaRPr lang="et-EE"/>
        </a:p>
      </dgm:t>
    </dgm:pt>
    <dgm:pt modelId="{98C5A1BD-B6CE-4196-9E4F-37F7E2095B17}" type="pres">
      <dgm:prSet presAssocID="{F6B2B443-A614-4721-8097-621B9098F14E}" presName="connectorText" presStyleLbl="sibTrans2D1" presStyleIdx="0" presStyleCnt="7"/>
      <dgm:spPr/>
      <dgm:t>
        <a:bodyPr/>
        <a:lstStyle/>
        <a:p>
          <a:endParaRPr lang="et-EE"/>
        </a:p>
      </dgm:t>
    </dgm:pt>
    <dgm:pt modelId="{64B1FFB5-2231-4AD0-AAB9-969A6CCB88ED}" type="pres">
      <dgm:prSet presAssocID="{1E14783C-B953-4E88-84D2-9668923D4F53}" presName="node" presStyleLbl="node1" presStyleIdx="1" presStyleCnt="7" custScaleX="150265" custScaleY="128895" custRadScaleRad="121144" custRadScaleInc="3565">
        <dgm:presLayoutVars>
          <dgm:bulletEnabled val="1"/>
        </dgm:presLayoutVars>
      </dgm:prSet>
      <dgm:spPr/>
      <dgm:t>
        <a:bodyPr/>
        <a:lstStyle/>
        <a:p>
          <a:endParaRPr lang="et-EE"/>
        </a:p>
      </dgm:t>
    </dgm:pt>
    <dgm:pt modelId="{9634E905-D89C-4100-B9E3-A3B6F08724A7}" type="pres">
      <dgm:prSet presAssocID="{21EDB72B-F1D2-44E5-9FD2-D680C17CB0F4}" presName="sibTrans" presStyleLbl="sibTrans2D1" presStyleIdx="1" presStyleCnt="7"/>
      <dgm:spPr/>
      <dgm:t>
        <a:bodyPr/>
        <a:lstStyle/>
        <a:p>
          <a:endParaRPr lang="et-EE"/>
        </a:p>
      </dgm:t>
    </dgm:pt>
    <dgm:pt modelId="{DAEE8FDC-ADD8-4EE4-8EE5-1AEEDDC45797}" type="pres">
      <dgm:prSet presAssocID="{21EDB72B-F1D2-44E5-9FD2-D680C17CB0F4}" presName="connectorText" presStyleLbl="sibTrans2D1" presStyleIdx="1" presStyleCnt="7"/>
      <dgm:spPr/>
      <dgm:t>
        <a:bodyPr/>
        <a:lstStyle/>
        <a:p>
          <a:endParaRPr lang="et-EE"/>
        </a:p>
      </dgm:t>
    </dgm:pt>
    <dgm:pt modelId="{F50E9803-8441-494B-85A6-CACC32037D03}" type="pres">
      <dgm:prSet presAssocID="{5B62E6C4-17ED-4994-A18D-6D83B07F2F61}" presName="node" presStyleLbl="node1" presStyleIdx="2" presStyleCnt="7" custScaleX="150265" custScaleY="128895" custRadScaleRad="102849" custRadScaleInc="-18368">
        <dgm:presLayoutVars>
          <dgm:bulletEnabled val="1"/>
        </dgm:presLayoutVars>
      </dgm:prSet>
      <dgm:spPr/>
      <dgm:t>
        <a:bodyPr/>
        <a:lstStyle/>
        <a:p>
          <a:endParaRPr lang="et-EE"/>
        </a:p>
      </dgm:t>
    </dgm:pt>
    <dgm:pt modelId="{76BB9761-BF25-4B8B-869B-B4C1C2D9F37C}" type="pres">
      <dgm:prSet presAssocID="{23DEF0D7-60CE-49E0-B468-1F274D20EE5E}" presName="sibTrans" presStyleLbl="sibTrans2D1" presStyleIdx="2" presStyleCnt="7"/>
      <dgm:spPr/>
      <dgm:t>
        <a:bodyPr/>
        <a:lstStyle/>
        <a:p>
          <a:endParaRPr lang="et-EE"/>
        </a:p>
      </dgm:t>
    </dgm:pt>
    <dgm:pt modelId="{E60489A4-AF14-46EC-B09A-A7918FCDD349}" type="pres">
      <dgm:prSet presAssocID="{23DEF0D7-60CE-49E0-B468-1F274D20EE5E}" presName="connectorText" presStyleLbl="sibTrans2D1" presStyleIdx="2" presStyleCnt="7"/>
      <dgm:spPr/>
      <dgm:t>
        <a:bodyPr/>
        <a:lstStyle/>
        <a:p>
          <a:endParaRPr lang="et-EE"/>
        </a:p>
      </dgm:t>
    </dgm:pt>
    <dgm:pt modelId="{0F3E3176-CC59-46C4-8B7C-B5DBF33527AB}" type="pres">
      <dgm:prSet presAssocID="{2DF217F9-7C6A-4646-B11E-21268B3320F5}" presName="node" presStyleLbl="node1" presStyleIdx="3" presStyleCnt="7" custScaleX="150265" custScaleY="128895" custRadScaleRad="106375" custRadScaleInc="-20057">
        <dgm:presLayoutVars>
          <dgm:bulletEnabled val="1"/>
        </dgm:presLayoutVars>
      </dgm:prSet>
      <dgm:spPr/>
      <dgm:t>
        <a:bodyPr/>
        <a:lstStyle/>
        <a:p>
          <a:endParaRPr lang="et-EE"/>
        </a:p>
      </dgm:t>
    </dgm:pt>
    <dgm:pt modelId="{241FA849-578A-4475-BC2E-5B6F435109D3}" type="pres">
      <dgm:prSet presAssocID="{EF99FC1D-80AF-4035-A5C7-159436D699E1}" presName="sibTrans" presStyleLbl="sibTrans2D1" presStyleIdx="3" presStyleCnt="7"/>
      <dgm:spPr/>
      <dgm:t>
        <a:bodyPr/>
        <a:lstStyle/>
        <a:p>
          <a:endParaRPr lang="et-EE"/>
        </a:p>
      </dgm:t>
    </dgm:pt>
    <dgm:pt modelId="{486C8322-D935-49CB-8891-E626015165DD}" type="pres">
      <dgm:prSet presAssocID="{EF99FC1D-80AF-4035-A5C7-159436D699E1}" presName="connectorText" presStyleLbl="sibTrans2D1" presStyleIdx="3" presStyleCnt="7"/>
      <dgm:spPr/>
      <dgm:t>
        <a:bodyPr/>
        <a:lstStyle/>
        <a:p>
          <a:endParaRPr lang="et-EE"/>
        </a:p>
      </dgm:t>
    </dgm:pt>
    <dgm:pt modelId="{F9F04F7D-C5FB-4414-A6EB-70AD4E3B6E60}" type="pres">
      <dgm:prSet presAssocID="{6F230082-F946-4EEA-9289-233F5E89020E}" presName="node" presStyleLbl="node1" presStyleIdx="4" presStyleCnt="7" custScaleX="150265" custScaleY="128895" custRadScaleRad="104919" custRadScaleInc="14780">
        <dgm:presLayoutVars>
          <dgm:bulletEnabled val="1"/>
        </dgm:presLayoutVars>
      </dgm:prSet>
      <dgm:spPr/>
      <dgm:t>
        <a:bodyPr/>
        <a:lstStyle/>
        <a:p>
          <a:endParaRPr lang="et-EE"/>
        </a:p>
      </dgm:t>
    </dgm:pt>
    <dgm:pt modelId="{4D2D3402-07A3-4A2A-AF46-AE48975A026A}" type="pres">
      <dgm:prSet presAssocID="{27F1FB80-4A64-4EFD-9D9F-FFC611ABB96A}" presName="sibTrans" presStyleLbl="sibTrans2D1" presStyleIdx="4" presStyleCnt="7"/>
      <dgm:spPr/>
      <dgm:t>
        <a:bodyPr/>
        <a:lstStyle/>
        <a:p>
          <a:endParaRPr lang="et-EE"/>
        </a:p>
      </dgm:t>
    </dgm:pt>
    <dgm:pt modelId="{3D0E5F8D-83FC-4EC8-87FB-CAB11E2812FD}" type="pres">
      <dgm:prSet presAssocID="{27F1FB80-4A64-4EFD-9D9F-FFC611ABB96A}" presName="connectorText" presStyleLbl="sibTrans2D1" presStyleIdx="4" presStyleCnt="7"/>
      <dgm:spPr/>
      <dgm:t>
        <a:bodyPr/>
        <a:lstStyle/>
        <a:p>
          <a:endParaRPr lang="et-EE"/>
        </a:p>
      </dgm:t>
    </dgm:pt>
    <dgm:pt modelId="{BDD363B6-B62E-4159-843D-0A53CFFD3CB3}" type="pres">
      <dgm:prSet presAssocID="{569F3CBD-2EFE-4C6C-93A2-BC7CBEF0964F}" presName="node" presStyleLbl="node1" presStyleIdx="5" presStyleCnt="7" custScaleX="150265" custScaleY="128895" custRadScaleRad="99984" custRadScaleInc="17455">
        <dgm:presLayoutVars>
          <dgm:bulletEnabled val="1"/>
        </dgm:presLayoutVars>
      </dgm:prSet>
      <dgm:spPr/>
      <dgm:t>
        <a:bodyPr/>
        <a:lstStyle/>
        <a:p>
          <a:endParaRPr lang="et-EE"/>
        </a:p>
      </dgm:t>
    </dgm:pt>
    <dgm:pt modelId="{3AD33D13-9BF6-4859-96D6-576BE53DF556}" type="pres">
      <dgm:prSet presAssocID="{B1DE6165-AC12-44C4-87A1-2FD962198D98}" presName="sibTrans" presStyleLbl="sibTrans2D1" presStyleIdx="5" presStyleCnt="7"/>
      <dgm:spPr/>
      <dgm:t>
        <a:bodyPr/>
        <a:lstStyle/>
        <a:p>
          <a:endParaRPr lang="et-EE"/>
        </a:p>
      </dgm:t>
    </dgm:pt>
    <dgm:pt modelId="{42353B64-5A5A-4C49-ADC9-FB91433A7B94}" type="pres">
      <dgm:prSet presAssocID="{B1DE6165-AC12-44C4-87A1-2FD962198D98}" presName="connectorText" presStyleLbl="sibTrans2D1" presStyleIdx="5" presStyleCnt="7"/>
      <dgm:spPr/>
      <dgm:t>
        <a:bodyPr/>
        <a:lstStyle/>
        <a:p>
          <a:endParaRPr lang="et-EE"/>
        </a:p>
      </dgm:t>
    </dgm:pt>
    <dgm:pt modelId="{7D6616A6-966C-4815-B919-CE4F0C8CB3B9}" type="pres">
      <dgm:prSet presAssocID="{38792441-6EC7-4F2B-99ED-F69467D3A90B}" presName="node" presStyleLbl="node1" presStyleIdx="6" presStyleCnt="7" custScaleX="150265" custScaleY="128895" custRadScaleRad="114304" custRadScaleInc="6917">
        <dgm:presLayoutVars>
          <dgm:bulletEnabled val="1"/>
        </dgm:presLayoutVars>
      </dgm:prSet>
      <dgm:spPr/>
      <dgm:t>
        <a:bodyPr/>
        <a:lstStyle/>
        <a:p>
          <a:endParaRPr lang="et-EE"/>
        </a:p>
      </dgm:t>
    </dgm:pt>
    <dgm:pt modelId="{EBE4413C-88B3-4C86-9F8E-83623BF7D510}" type="pres">
      <dgm:prSet presAssocID="{0E305ADA-EBE7-4359-AFAA-534EB77AF9BD}" presName="sibTrans" presStyleLbl="sibTrans2D1" presStyleIdx="6" presStyleCnt="7"/>
      <dgm:spPr/>
      <dgm:t>
        <a:bodyPr/>
        <a:lstStyle/>
        <a:p>
          <a:endParaRPr lang="et-EE"/>
        </a:p>
      </dgm:t>
    </dgm:pt>
    <dgm:pt modelId="{081757FE-437D-4833-BD83-F52539D8E2AA}" type="pres">
      <dgm:prSet presAssocID="{0E305ADA-EBE7-4359-AFAA-534EB77AF9BD}" presName="connectorText" presStyleLbl="sibTrans2D1" presStyleIdx="6" presStyleCnt="7"/>
      <dgm:spPr/>
      <dgm:t>
        <a:bodyPr/>
        <a:lstStyle/>
        <a:p>
          <a:endParaRPr lang="et-EE"/>
        </a:p>
      </dgm:t>
    </dgm:pt>
  </dgm:ptLst>
  <dgm:cxnLst>
    <dgm:cxn modelId="{24DC96FD-AEB5-4788-AACB-F3DE13B3D83B}" srcId="{BE3E9F4D-308A-4E5E-ADDE-0CF3CDEB380E}" destId="{5B62E6C4-17ED-4994-A18D-6D83B07F2F61}" srcOrd="2" destOrd="0" parTransId="{55EE0746-FB20-4074-9432-F88DFFB301B8}" sibTransId="{23DEF0D7-60CE-49E0-B468-1F274D20EE5E}"/>
    <dgm:cxn modelId="{B2734F77-9FFB-4C2B-BDE9-663FA3FB7324}" srcId="{BE3E9F4D-308A-4E5E-ADDE-0CF3CDEB380E}" destId="{569F3CBD-2EFE-4C6C-93A2-BC7CBEF0964F}" srcOrd="5" destOrd="0" parTransId="{C87E0501-5359-4893-83C8-996CD3EB2E53}" sibTransId="{B1DE6165-AC12-44C4-87A1-2FD962198D98}"/>
    <dgm:cxn modelId="{47D65075-4160-45FE-9D1C-AFAEFE43C83A}" type="presOf" srcId="{23DEF0D7-60CE-49E0-B468-1F274D20EE5E}" destId="{76BB9761-BF25-4B8B-869B-B4C1C2D9F37C}" srcOrd="0" destOrd="0" presId="urn:microsoft.com/office/officeart/2005/8/layout/cycle2"/>
    <dgm:cxn modelId="{15CDC201-6509-4515-BA85-0652FFE02176}" type="presOf" srcId="{5B62E6C4-17ED-4994-A18D-6D83B07F2F61}" destId="{F50E9803-8441-494B-85A6-CACC32037D03}" srcOrd="0" destOrd="0" presId="urn:microsoft.com/office/officeart/2005/8/layout/cycle2"/>
    <dgm:cxn modelId="{B65B0A2F-26DD-4EC2-9BB7-17580C9CCA84}" type="presOf" srcId="{23DEF0D7-60CE-49E0-B468-1F274D20EE5E}" destId="{E60489A4-AF14-46EC-B09A-A7918FCDD349}" srcOrd="1" destOrd="0" presId="urn:microsoft.com/office/officeart/2005/8/layout/cycle2"/>
    <dgm:cxn modelId="{1CC663D2-48A5-443C-9DB3-4C363795B7E9}" type="presOf" srcId="{38792441-6EC7-4F2B-99ED-F69467D3A90B}" destId="{7D6616A6-966C-4815-B919-CE4F0C8CB3B9}" srcOrd="0" destOrd="0" presId="urn:microsoft.com/office/officeart/2005/8/layout/cycle2"/>
    <dgm:cxn modelId="{E74FAF47-274F-4B87-94C8-D2F13E4535CB}" type="presOf" srcId="{B1DE6165-AC12-44C4-87A1-2FD962198D98}" destId="{3AD33D13-9BF6-4859-96D6-576BE53DF556}" srcOrd="0" destOrd="0" presId="urn:microsoft.com/office/officeart/2005/8/layout/cycle2"/>
    <dgm:cxn modelId="{6A42B856-15C4-4923-8876-FE75227A95F9}" srcId="{BE3E9F4D-308A-4E5E-ADDE-0CF3CDEB380E}" destId="{1C8490D3-8C80-4FD6-B4FA-D738C371CE44}" srcOrd="0" destOrd="0" parTransId="{62B3F96D-80A2-45AE-879A-24457D0EBB6E}" sibTransId="{F6B2B443-A614-4721-8097-621B9098F14E}"/>
    <dgm:cxn modelId="{B8A4B182-A737-4AE3-84B1-A3F4BD51FA21}" srcId="{BE3E9F4D-308A-4E5E-ADDE-0CF3CDEB380E}" destId="{38792441-6EC7-4F2B-99ED-F69467D3A90B}" srcOrd="6" destOrd="0" parTransId="{07170B1F-BAD1-44AE-9C84-3B4409159F7C}" sibTransId="{0E305ADA-EBE7-4359-AFAA-534EB77AF9BD}"/>
    <dgm:cxn modelId="{B8DBC7AE-57C2-4D98-9D60-7A3AF72A044B}" type="presOf" srcId="{F6B2B443-A614-4721-8097-621B9098F14E}" destId="{98C5A1BD-B6CE-4196-9E4F-37F7E2095B17}" srcOrd="1" destOrd="0" presId="urn:microsoft.com/office/officeart/2005/8/layout/cycle2"/>
    <dgm:cxn modelId="{A8CC72EC-51D1-493D-9616-683C11E9277B}" type="presOf" srcId="{27F1FB80-4A64-4EFD-9D9F-FFC611ABB96A}" destId="{3D0E5F8D-83FC-4EC8-87FB-CAB11E2812FD}" srcOrd="1" destOrd="0" presId="urn:microsoft.com/office/officeart/2005/8/layout/cycle2"/>
    <dgm:cxn modelId="{8F7F325F-714E-4B0E-B8D6-33AA6F3F5179}" srcId="{BE3E9F4D-308A-4E5E-ADDE-0CF3CDEB380E}" destId="{2DF217F9-7C6A-4646-B11E-21268B3320F5}" srcOrd="3" destOrd="0" parTransId="{FA82E5C1-CB08-45B4-B16B-A6F8913DA85A}" sibTransId="{EF99FC1D-80AF-4035-A5C7-159436D699E1}"/>
    <dgm:cxn modelId="{012C7D46-36C1-47DD-A93F-B8EF96BEF2C9}" type="presOf" srcId="{BE3E9F4D-308A-4E5E-ADDE-0CF3CDEB380E}" destId="{BD24B991-AF9B-434C-A8EA-6A062BB5E779}" srcOrd="0" destOrd="0" presId="urn:microsoft.com/office/officeart/2005/8/layout/cycle2"/>
    <dgm:cxn modelId="{49880AA2-87D5-4CB0-94B8-1AF4F8199D98}" type="presOf" srcId="{1C8490D3-8C80-4FD6-B4FA-D738C371CE44}" destId="{80C2D6EC-9071-4C23-B03A-01C5C19868D6}" srcOrd="0" destOrd="0" presId="urn:microsoft.com/office/officeart/2005/8/layout/cycle2"/>
    <dgm:cxn modelId="{E2DBC4BE-D888-4690-835E-69C62C56321E}" type="presOf" srcId="{0E305ADA-EBE7-4359-AFAA-534EB77AF9BD}" destId="{EBE4413C-88B3-4C86-9F8E-83623BF7D510}" srcOrd="0" destOrd="0" presId="urn:microsoft.com/office/officeart/2005/8/layout/cycle2"/>
    <dgm:cxn modelId="{5EA8915E-51BA-4A67-8328-0AC2C912D9E9}" srcId="{BE3E9F4D-308A-4E5E-ADDE-0CF3CDEB380E}" destId="{6F230082-F946-4EEA-9289-233F5E89020E}" srcOrd="4" destOrd="0" parTransId="{247C629B-6287-4B81-BBC7-8638AC748298}" sibTransId="{27F1FB80-4A64-4EFD-9D9F-FFC611ABB96A}"/>
    <dgm:cxn modelId="{62DBCA7E-5450-44AA-AAC4-855254592A63}" type="presOf" srcId="{F6B2B443-A614-4721-8097-621B9098F14E}" destId="{19B48982-AA72-45F2-BC21-CD61A4FE89A3}" srcOrd="0" destOrd="0" presId="urn:microsoft.com/office/officeart/2005/8/layout/cycle2"/>
    <dgm:cxn modelId="{F2D6401B-A731-487F-BCD2-6127778DADD0}" type="presOf" srcId="{1E14783C-B953-4E88-84D2-9668923D4F53}" destId="{64B1FFB5-2231-4AD0-AAB9-969A6CCB88ED}" srcOrd="0" destOrd="0" presId="urn:microsoft.com/office/officeart/2005/8/layout/cycle2"/>
    <dgm:cxn modelId="{DB87CA71-B83B-4A08-95BC-C3CB0091D993}" type="presOf" srcId="{21EDB72B-F1D2-44E5-9FD2-D680C17CB0F4}" destId="{DAEE8FDC-ADD8-4EE4-8EE5-1AEEDDC45797}" srcOrd="1" destOrd="0" presId="urn:microsoft.com/office/officeart/2005/8/layout/cycle2"/>
    <dgm:cxn modelId="{21026EF5-391A-4F25-9C8D-6D2A545D8257}" type="presOf" srcId="{B1DE6165-AC12-44C4-87A1-2FD962198D98}" destId="{42353B64-5A5A-4C49-ADC9-FB91433A7B94}" srcOrd="1" destOrd="0" presId="urn:microsoft.com/office/officeart/2005/8/layout/cycle2"/>
    <dgm:cxn modelId="{BDCCC314-8179-4DD1-A018-728693392C0C}" type="presOf" srcId="{569F3CBD-2EFE-4C6C-93A2-BC7CBEF0964F}" destId="{BDD363B6-B62E-4159-843D-0A53CFFD3CB3}" srcOrd="0" destOrd="0" presId="urn:microsoft.com/office/officeart/2005/8/layout/cycle2"/>
    <dgm:cxn modelId="{EC0BC49A-D63A-4BE2-AB8C-A146522D490E}" type="presOf" srcId="{EF99FC1D-80AF-4035-A5C7-159436D699E1}" destId="{241FA849-578A-4475-BC2E-5B6F435109D3}" srcOrd="0" destOrd="0" presId="urn:microsoft.com/office/officeart/2005/8/layout/cycle2"/>
    <dgm:cxn modelId="{AA2A4178-BF75-4EBD-89B8-B413D6281F8A}" type="presOf" srcId="{27F1FB80-4A64-4EFD-9D9F-FFC611ABB96A}" destId="{4D2D3402-07A3-4A2A-AF46-AE48975A026A}" srcOrd="0" destOrd="0" presId="urn:microsoft.com/office/officeart/2005/8/layout/cycle2"/>
    <dgm:cxn modelId="{7990CF1D-34F9-42A7-B777-3EBF3EAE87A5}" type="presOf" srcId="{21EDB72B-F1D2-44E5-9FD2-D680C17CB0F4}" destId="{9634E905-D89C-4100-B9E3-A3B6F08724A7}" srcOrd="0" destOrd="0" presId="urn:microsoft.com/office/officeart/2005/8/layout/cycle2"/>
    <dgm:cxn modelId="{21B6EDAE-0CA5-4419-A44A-C88B95676797}" type="presOf" srcId="{2DF217F9-7C6A-4646-B11E-21268B3320F5}" destId="{0F3E3176-CC59-46C4-8B7C-B5DBF33527AB}" srcOrd="0" destOrd="0" presId="urn:microsoft.com/office/officeart/2005/8/layout/cycle2"/>
    <dgm:cxn modelId="{877CF8B5-55E4-4059-A4DF-9F66FCC7AE48}" type="presOf" srcId="{0E305ADA-EBE7-4359-AFAA-534EB77AF9BD}" destId="{081757FE-437D-4833-BD83-F52539D8E2AA}" srcOrd="1" destOrd="0" presId="urn:microsoft.com/office/officeart/2005/8/layout/cycle2"/>
    <dgm:cxn modelId="{1B94471D-7D69-40FA-A78B-ECF3086790A3}" type="presOf" srcId="{EF99FC1D-80AF-4035-A5C7-159436D699E1}" destId="{486C8322-D935-49CB-8891-E626015165DD}" srcOrd="1" destOrd="0" presId="urn:microsoft.com/office/officeart/2005/8/layout/cycle2"/>
    <dgm:cxn modelId="{839CB9AD-2A48-4058-92A5-73A44D50F209}" type="presOf" srcId="{6F230082-F946-4EEA-9289-233F5E89020E}" destId="{F9F04F7D-C5FB-4414-A6EB-70AD4E3B6E60}" srcOrd="0" destOrd="0" presId="urn:microsoft.com/office/officeart/2005/8/layout/cycle2"/>
    <dgm:cxn modelId="{4CB1C0A6-5536-4B2F-B3FF-41424740E07C}" srcId="{BE3E9F4D-308A-4E5E-ADDE-0CF3CDEB380E}" destId="{1E14783C-B953-4E88-84D2-9668923D4F53}" srcOrd="1" destOrd="0" parTransId="{CB7CD071-85B1-4941-8D19-83F5AA88BF9D}" sibTransId="{21EDB72B-F1D2-44E5-9FD2-D680C17CB0F4}"/>
    <dgm:cxn modelId="{6B2E1F7D-0C9C-4D42-830C-28DE2B8C5C86}" type="presParOf" srcId="{BD24B991-AF9B-434C-A8EA-6A062BB5E779}" destId="{80C2D6EC-9071-4C23-B03A-01C5C19868D6}" srcOrd="0" destOrd="0" presId="urn:microsoft.com/office/officeart/2005/8/layout/cycle2"/>
    <dgm:cxn modelId="{C4CFD5FE-815C-41B3-913B-95A570B14E81}" type="presParOf" srcId="{BD24B991-AF9B-434C-A8EA-6A062BB5E779}" destId="{19B48982-AA72-45F2-BC21-CD61A4FE89A3}" srcOrd="1" destOrd="0" presId="urn:microsoft.com/office/officeart/2005/8/layout/cycle2"/>
    <dgm:cxn modelId="{77CE5FD7-4347-460B-B6E1-7E099CBB32A6}" type="presParOf" srcId="{19B48982-AA72-45F2-BC21-CD61A4FE89A3}" destId="{98C5A1BD-B6CE-4196-9E4F-37F7E2095B17}" srcOrd="0" destOrd="0" presId="urn:microsoft.com/office/officeart/2005/8/layout/cycle2"/>
    <dgm:cxn modelId="{352DC0D0-D245-4612-AFC8-62C627159CA8}" type="presParOf" srcId="{BD24B991-AF9B-434C-A8EA-6A062BB5E779}" destId="{64B1FFB5-2231-4AD0-AAB9-969A6CCB88ED}" srcOrd="2" destOrd="0" presId="urn:microsoft.com/office/officeart/2005/8/layout/cycle2"/>
    <dgm:cxn modelId="{F349DC5C-5A5C-44E3-BE30-56E78E9111B0}" type="presParOf" srcId="{BD24B991-AF9B-434C-A8EA-6A062BB5E779}" destId="{9634E905-D89C-4100-B9E3-A3B6F08724A7}" srcOrd="3" destOrd="0" presId="urn:microsoft.com/office/officeart/2005/8/layout/cycle2"/>
    <dgm:cxn modelId="{A3312B3F-7A65-44E9-A09B-FF4920668F6C}" type="presParOf" srcId="{9634E905-D89C-4100-B9E3-A3B6F08724A7}" destId="{DAEE8FDC-ADD8-4EE4-8EE5-1AEEDDC45797}" srcOrd="0" destOrd="0" presId="urn:microsoft.com/office/officeart/2005/8/layout/cycle2"/>
    <dgm:cxn modelId="{68F69C7F-4718-42EB-9681-26666B3456EA}" type="presParOf" srcId="{BD24B991-AF9B-434C-A8EA-6A062BB5E779}" destId="{F50E9803-8441-494B-85A6-CACC32037D03}" srcOrd="4" destOrd="0" presId="urn:microsoft.com/office/officeart/2005/8/layout/cycle2"/>
    <dgm:cxn modelId="{1A9DAF2F-3CFB-461A-AB6D-4021B8970470}" type="presParOf" srcId="{BD24B991-AF9B-434C-A8EA-6A062BB5E779}" destId="{76BB9761-BF25-4B8B-869B-B4C1C2D9F37C}" srcOrd="5" destOrd="0" presId="urn:microsoft.com/office/officeart/2005/8/layout/cycle2"/>
    <dgm:cxn modelId="{ABE4C536-168E-469A-947E-E7DB3E99486E}" type="presParOf" srcId="{76BB9761-BF25-4B8B-869B-B4C1C2D9F37C}" destId="{E60489A4-AF14-46EC-B09A-A7918FCDD349}" srcOrd="0" destOrd="0" presId="urn:microsoft.com/office/officeart/2005/8/layout/cycle2"/>
    <dgm:cxn modelId="{2D370178-28E2-452D-8691-D0C939C32123}" type="presParOf" srcId="{BD24B991-AF9B-434C-A8EA-6A062BB5E779}" destId="{0F3E3176-CC59-46C4-8B7C-B5DBF33527AB}" srcOrd="6" destOrd="0" presId="urn:microsoft.com/office/officeart/2005/8/layout/cycle2"/>
    <dgm:cxn modelId="{C8D2EF4F-2862-44CE-A5E1-1B923E0AFF8B}" type="presParOf" srcId="{BD24B991-AF9B-434C-A8EA-6A062BB5E779}" destId="{241FA849-578A-4475-BC2E-5B6F435109D3}" srcOrd="7" destOrd="0" presId="urn:microsoft.com/office/officeart/2005/8/layout/cycle2"/>
    <dgm:cxn modelId="{169E4131-9601-40AB-9532-E8A39B284F67}" type="presParOf" srcId="{241FA849-578A-4475-BC2E-5B6F435109D3}" destId="{486C8322-D935-49CB-8891-E626015165DD}" srcOrd="0" destOrd="0" presId="urn:microsoft.com/office/officeart/2005/8/layout/cycle2"/>
    <dgm:cxn modelId="{EC2EDF43-2391-49E3-89E3-AD08AD1E8FD9}" type="presParOf" srcId="{BD24B991-AF9B-434C-A8EA-6A062BB5E779}" destId="{F9F04F7D-C5FB-4414-A6EB-70AD4E3B6E60}" srcOrd="8" destOrd="0" presId="urn:microsoft.com/office/officeart/2005/8/layout/cycle2"/>
    <dgm:cxn modelId="{B1B214BA-4A03-4F98-90FE-B0CEB114B914}" type="presParOf" srcId="{BD24B991-AF9B-434C-A8EA-6A062BB5E779}" destId="{4D2D3402-07A3-4A2A-AF46-AE48975A026A}" srcOrd="9" destOrd="0" presId="urn:microsoft.com/office/officeart/2005/8/layout/cycle2"/>
    <dgm:cxn modelId="{4530F39F-A779-4F9C-B3E4-C66B990A1F46}" type="presParOf" srcId="{4D2D3402-07A3-4A2A-AF46-AE48975A026A}" destId="{3D0E5F8D-83FC-4EC8-87FB-CAB11E2812FD}" srcOrd="0" destOrd="0" presId="urn:microsoft.com/office/officeart/2005/8/layout/cycle2"/>
    <dgm:cxn modelId="{A96F5D9D-F52B-49B3-8E6B-D38CC5FDFCD2}" type="presParOf" srcId="{BD24B991-AF9B-434C-A8EA-6A062BB5E779}" destId="{BDD363B6-B62E-4159-843D-0A53CFFD3CB3}" srcOrd="10" destOrd="0" presId="urn:microsoft.com/office/officeart/2005/8/layout/cycle2"/>
    <dgm:cxn modelId="{CA8C962E-CE77-4B6E-86F6-C4CF43BC8CEE}" type="presParOf" srcId="{BD24B991-AF9B-434C-A8EA-6A062BB5E779}" destId="{3AD33D13-9BF6-4859-96D6-576BE53DF556}" srcOrd="11" destOrd="0" presId="urn:microsoft.com/office/officeart/2005/8/layout/cycle2"/>
    <dgm:cxn modelId="{E6F51845-FDEB-45A8-B8C9-C979ED27F4B4}" type="presParOf" srcId="{3AD33D13-9BF6-4859-96D6-576BE53DF556}" destId="{42353B64-5A5A-4C49-ADC9-FB91433A7B94}" srcOrd="0" destOrd="0" presId="urn:microsoft.com/office/officeart/2005/8/layout/cycle2"/>
    <dgm:cxn modelId="{D11BEE33-DF5D-4B11-AECE-4693E2F74FC4}" type="presParOf" srcId="{BD24B991-AF9B-434C-A8EA-6A062BB5E779}" destId="{7D6616A6-966C-4815-B919-CE4F0C8CB3B9}" srcOrd="12" destOrd="0" presId="urn:microsoft.com/office/officeart/2005/8/layout/cycle2"/>
    <dgm:cxn modelId="{91E42D93-65F5-43AC-B7F6-89D048643195}" type="presParOf" srcId="{BD24B991-AF9B-434C-A8EA-6A062BB5E779}" destId="{EBE4413C-88B3-4C86-9F8E-83623BF7D510}" srcOrd="13" destOrd="0" presId="urn:microsoft.com/office/officeart/2005/8/layout/cycle2"/>
    <dgm:cxn modelId="{687A1DF5-FF16-463F-8741-7A9A50F220F2}" type="presParOf" srcId="{EBE4413C-88B3-4C86-9F8E-83623BF7D510}" destId="{081757FE-437D-4833-BD83-F52539D8E2AA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0C2D6EC-9071-4C23-B03A-01C5C19868D6}">
      <dsp:nvSpPr>
        <dsp:cNvPr id="0" name=""/>
        <dsp:cNvSpPr/>
      </dsp:nvSpPr>
      <dsp:spPr>
        <a:xfrm>
          <a:off x="2253521" y="-123974"/>
          <a:ext cx="1322916" cy="113477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noProof="0" dirty="0" smtClean="0">
              <a:solidFill>
                <a:srgbClr val="000000"/>
              </a:solidFill>
            </a:rPr>
            <a:t>Market research</a:t>
          </a:r>
          <a:endParaRPr lang="en-US" sz="1400" kern="1200" noProof="0" dirty="0">
            <a:solidFill>
              <a:srgbClr val="000000"/>
            </a:solidFill>
          </a:endParaRPr>
        </a:p>
      </dsp:txBody>
      <dsp:txXfrm>
        <a:off x="2253521" y="-123974"/>
        <a:ext cx="1322916" cy="1134777"/>
      </dsp:txXfrm>
    </dsp:sp>
    <dsp:sp modelId="{19B48982-AA72-45F2-BC21-CD61A4FE89A3}">
      <dsp:nvSpPr>
        <dsp:cNvPr id="0" name=""/>
        <dsp:cNvSpPr/>
      </dsp:nvSpPr>
      <dsp:spPr>
        <a:xfrm rot="931499">
          <a:off x="3577813" y="491188"/>
          <a:ext cx="87898" cy="29713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t-EE" sz="1300" kern="1200"/>
        </a:p>
      </dsp:txBody>
      <dsp:txXfrm rot="931499">
        <a:off x="3577813" y="491188"/>
        <a:ext cx="87898" cy="297131"/>
      </dsp:txXfrm>
    </dsp:sp>
    <dsp:sp modelId="{64B1FFB5-2231-4AD0-AAB9-969A6CCB88ED}">
      <dsp:nvSpPr>
        <dsp:cNvPr id="0" name=""/>
        <dsp:cNvSpPr/>
      </dsp:nvSpPr>
      <dsp:spPr>
        <a:xfrm>
          <a:off x="3671880" y="270036"/>
          <a:ext cx="1322916" cy="113477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noProof="0" smtClean="0">
              <a:solidFill>
                <a:srgbClr val="000000"/>
              </a:solidFill>
            </a:rPr>
            <a:t>Marketing</a:t>
          </a:r>
          <a:endParaRPr lang="en-US" sz="1400" kern="1200" noProof="0">
            <a:solidFill>
              <a:srgbClr val="000000"/>
            </a:solidFill>
          </a:endParaRPr>
        </a:p>
      </dsp:txBody>
      <dsp:txXfrm>
        <a:off x="3671880" y="270036"/>
        <a:ext cx="1322916" cy="1134777"/>
      </dsp:txXfrm>
    </dsp:sp>
    <dsp:sp modelId="{9634E905-D89C-4100-B9E3-A3B6F08724A7}">
      <dsp:nvSpPr>
        <dsp:cNvPr id="0" name=""/>
        <dsp:cNvSpPr/>
      </dsp:nvSpPr>
      <dsp:spPr>
        <a:xfrm rot="5171159">
          <a:off x="4320427" y="1360689"/>
          <a:ext cx="115398" cy="29713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t-EE" sz="1300" kern="1200"/>
        </a:p>
      </dsp:txBody>
      <dsp:txXfrm rot="5171159">
        <a:off x="4320427" y="1360689"/>
        <a:ext cx="115398" cy="297131"/>
      </dsp:txXfrm>
    </dsp:sp>
    <dsp:sp modelId="{F50E9803-8441-494B-85A6-CACC32037D03}">
      <dsp:nvSpPr>
        <dsp:cNvPr id="0" name=""/>
        <dsp:cNvSpPr/>
      </dsp:nvSpPr>
      <dsp:spPr>
        <a:xfrm>
          <a:off x="3761890" y="1620214"/>
          <a:ext cx="1322916" cy="113477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t-EE" sz="1400" kern="1200" noProof="0" dirty="0" smtClean="0">
              <a:solidFill>
                <a:srgbClr val="000000"/>
              </a:solidFill>
            </a:rPr>
            <a:t>Planning</a:t>
          </a:r>
          <a:r>
            <a:rPr lang="en-US" sz="1400" kern="1200" noProof="0" dirty="0" smtClean="0">
              <a:solidFill>
                <a:srgbClr val="000000"/>
              </a:solidFill>
            </a:rPr>
            <a:t> &amp; design</a:t>
          </a:r>
          <a:endParaRPr lang="en-US" sz="1400" kern="1200" noProof="0" dirty="0">
            <a:solidFill>
              <a:srgbClr val="000000"/>
            </a:solidFill>
          </a:endParaRPr>
        </a:p>
      </dsp:txBody>
      <dsp:txXfrm>
        <a:off x="3761890" y="1620214"/>
        <a:ext cx="1322916" cy="1134777"/>
      </dsp:txXfrm>
    </dsp:sp>
    <dsp:sp modelId="{76BB9761-BF25-4B8B-869B-B4C1C2D9F37C}">
      <dsp:nvSpPr>
        <dsp:cNvPr id="0" name=""/>
        <dsp:cNvSpPr/>
      </dsp:nvSpPr>
      <dsp:spPr>
        <a:xfrm rot="7320836">
          <a:off x="4017307" y="2612644"/>
          <a:ext cx="94836" cy="29713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t-EE" sz="1300" kern="1200"/>
        </a:p>
      </dsp:txBody>
      <dsp:txXfrm rot="7320836">
        <a:off x="4017307" y="2612644"/>
        <a:ext cx="94836" cy="297131"/>
      </dsp:txXfrm>
    </dsp:sp>
    <dsp:sp modelId="{0F3E3176-CC59-46C4-8B7C-B5DBF33527AB}">
      <dsp:nvSpPr>
        <dsp:cNvPr id="0" name=""/>
        <dsp:cNvSpPr/>
      </dsp:nvSpPr>
      <dsp:spPr>
        <a:xfrm>
          <a:off x="3041797" y="2771980"/>
          <a:ext cx="1322916" cy="113477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noProof="0" dirty="0" smtClean="0">
              <a:solidFill>
                <a:srgbClr val="000000"/>
              </a:solidFill>
            </a:rPr>
            <a:t>Financ</a:t>
          </a:r>
          <a:r>
            <a:rPr lang="et-EE" sz="1400" kern="1200" noProof="0" dirty="0" smtClean="0">
              <a:solidFill>
                <a:srgbClr val="000000"/>
              </a:solidFill>
            </a:rPr>
            <a:t>e manage- ment</a:t>
          </a:r>
          <a:r>
            <a:rPr lang="en-US" sz="1400" kern="1200" noProof="0" dirty="0" smtClean="0">
              <a:solidFill>
                <a:srgbClr val="000000"/>
              </a:solidFill>
            </a:rPr>
            <a:t> </a:t>
          </a:r>
          <a:endParaRPr lang="en-US" sz="1400" kern="1200" noProof="0" dirty="0">
            <a:solidFill>
              <a:srgbClr val="000000"/>
            </a:solidFill>
          </a:endParaRPr>
        </a:p>
      </dsp:txBody>
      <dsp:txXfrm>
        <a:off x="3041797" y="2771980"/>
        <a:ext cx="1322916" cy="1134777"/>
      </dsp:txXfrm>
    </dsp:sp>
    <dsp:sp modelId="{241FA849-578A-4475-BC2E-5B6F435109D3}">
      <dsp:nvSpPr>
        <dsp:cNvPr id="0" name=""/>
        <dsp:cNvSpPr/>
      </dsp:nvSpPr>
      <dsp:spPr>
        <a:xfrm rot="10800000">
          <a:off x="2818818" y="3190803"/>
          <a:ext cx="157571" cy="29713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t-EE" sz="1300" kern="1200"/>
        </a:p>
      </dsp:txBody>
      <dsp:txXfrm rot="10800000">
        <a:off x="2818818" y="3190803"/>
        <a:ext cx="157571" cy="297131"/>
      </dsp:txXfrm>
    </dsp:sp>
    <dsp:sp modelId="{F9F04F7D-C5FB-4414-A6EB-70AD4E3B6E60}">
      <dsp:nvSpPr>
        <dsp:cNvPr id="0" name=""/>
        <dsp:cNvSpPr/>
      </dsp:nvSpPr>
      <dsp:spPr>
        <a:xfrm>
          <a:off x="1421575" y="2771980"/>
          <a:ext cx="1322916" cy="113477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noProof="0" smtClean="0">
              <a:solidFill>
                <a:srgbClr val="000000"/>
              </a:solidFill>
            </a:rPr>
            <a:t>Develop-ment</a:t>
          </a:r>
          <a:endParaRPr lang="en-US" sz="1400" kern="1200" noProof="0">
            <a:solidFill>
              <a:srgbClr val="000000"/>
            </a:solidFill>
          </a:endParaRPr>
        </a:p>
      </dsp:txBody>
      <dsp:txXfrm>
        <a:off x="1421575" y="2771980"/>
        <a:ext cx="1322916" cy="1134777"/>
      </dsp:txXfrm>
    </dsp:sp>
    <dsp:sp modelId="{4D2D3402-07A3-4A2A-AF46-AE48975A026A}">
      <dsp:nvSpPr>
        <dsp:cNvPr id="0" name=""/>
        <dsp:cNvSpPr/>
      </dsp:nvSpPr>
      <dsp:spPr>
        <a:xfrm rot="14279169">
          <a:off x="1676994" y="2617197"/>
          <a:ext cx="94835" cy="29713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t-EE" sz="1300" kern="1200"/>
        </a:p>
      </dsp:txBody>
      <dsp:txXfrm rot="14279169">
        <a:off x="1676994" y="2617197"/>
        <a:ext cx="94835" cy="297131"/>
      </dsp:txXfrm>
    </dsp:sp>
    <dsp:sp modelId="{BDD363B6-B62E-4159-843D-0A53CFFD3CB3}">
      <dsp:nvSpPr>
        <dsp:cNvPr id="0" name=""/>
        <dsp:cNvSpPr/>
      </dsp:nvSpPr>
      <dsp:spPr>
        <a:xfrm>
          <a:off x="701485" y="1620215"/>
          <a:ext cx="1322916" cy="113477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noProof="0" smtClean="0">
              <a:solidFill>
                <a:srgbClr val="000000"/>
              </a:solidFill>
            </a:rPr>
            <a:t>Sale</a:t>
          </a:r>
          <a:endParaRPr lang="en-US" sz="1400" kern="1200" noProof="0">
            <a:solidFill>
              <a:srgbClr val="000000"/>
            </a:solidFill>
          </a:endParaRPr>
        </a:p>
      </dsp:txBody>
      <dsp:txXfrm>
        <a:off x="701485" y="1620215"/>
        <a:ext cx="1322916" cy="1134777"/>
      </dsp:txXfrm>
    </dsp:sp>
    <dsp:sp modelId="{3AD33D13-9BF6-4859-96D6-576BE53DF556}">
      <dsp:nvSpPr>
        <dsp:cNvPr id="0" name=""/>
        <dsp:cNvSpPr/>
      </dsp:nvSpPr>
      <dsp:spPr>
        <a:xfrm rot="16655684">
          <a:off x="1392960" y="1367292"/>
          <a:ext cx="119101" cy="29713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t-EE" sz="1300" kern="1200"/>
        </a:p>
      </dsp:txBody>
      <dsp:txXfrm rot="16655684">
        <a:off x="1392960" y="1367292"/>
        <a:ext cx="119101" cy="297131"/>
      </dsp:txXfrm>
    </dsp:sp>
    <dsp:sp modelId="{7D6616A6-966C-4815-B919-CE4F0C8CB3B9}">
      <dsp:nvSpPr>
        <dsp:cNvPr id="0" name=""/>
        <dsp:cNvSpPr/>
      </dsp:nvSpPr>
      <dsp:spPr>
        <a:xfrm>
          <a:off x="881511" y="270039"/>
          <a:ext cx="1322916" cy="113477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noProof="0" smtClean="0">
              <a:solidFill>
                <a:srgbClr val="000000"/>
              </a:solidFill>
            </a:rPr>
            <a:t>Facility manage-ment</a:t>
          </a:r>
          <a:endParaRPr lang="en-US" sz="1400" kern="1200" noProof="0">
            <a:solidFill>
              <a:srgbClr val="000000"/>
            </a:solidFill>
          </a:endParaRPr>
        </a:p>
      </dsp:txBody>
      <dsp:txXfrm>
        <a:off x="881511" y="270039"/>
        <a:ext cx="1322916" cy="1134777"/>
      </dsp:txXfrm>
    </dsp:sp>
    <dsp:sp modelId="{EBE4413C-88B3-4C86-9F8E-83623BF7D510}">
      <dsp:nvSpPr>
        <dsp:cNvPr id="0" name=""/>
        <dsp:cNvSpPr/>
      </dsp:nvSpPr>
      <dsp:spPr>
        <a:xfrm rot="20638618">
          <a:off x="2194807" y="492362"/>
          <a:ext cx="64809" cy="29713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t-EE" sz="1300" kern="1200"/>
        </a:p>
      </dsp:txBody>
      <dsp:txXfrm rot="20638618">
        <a:off x="2194807" y="492362"/>
        <a:ext cx="64809" cy="2971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17992" cy="493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51" tIns="47776" rIns="95551" bIns="47776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000" b="1" i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4626" y="0"/>
            <a:ext cx="2917991" cy="493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51" tIns="47776" rIns="95551" bIns="47776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0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372446"/>
            <a:ext cx="2917992" cy="49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51" tIns="47776" rIns="95551" bIns="47776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0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4626" y="9372446"/>
            <a:ext cx="2917991" cy="49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51" tIns="47776" rIns="95551" bIns="47776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000"/>
            </a:lvl1pPr>
          </a:lstStyle>
          <a:p>
            <a:pPr>
              <a:defRPr/>
            </a:pPr>
            <a:fld id="{B791BDB2-EE68-4200-8E53-43657B5907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17992" cy="493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51" tIns="47776" rIns="95551" bIns="47776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0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7772" y="0"/>
            <a:ext cx="2917991" cy="493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51" tIns="47776" rIns="95551" bIns="47776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0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74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0963" y="741363"/>
            <a:ext cx="6573837" cy="36988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6634" y="4684645"/>
            <a:ext cx="4942496" cy="4441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51" tIns="47776" rIns="95551" bIns="4777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 smtClean="0"/>
              <a:t>Click to edit Master text styles</a:t>
            </a:r>
          </a:p>
          <a:p>
            <a:pPr lvl="1"/>
            <a:r>
              <a:rPr lang="en-US" altLang="en-US" noProof="0" smtClean="0"/>
              <a:t>Second level</a:t>
            </a:r>
          </a:p>
          <a:p>
            <a:pPr lvl="2"/>
            <a:r>
              <a:rPr lang="en-US" altLang="en-US" noProof="0" smtClean="0"/>
              <a:t>Third level</a:t>
            </a:r>
          </a:p>
          <a:p>
            <a:pPr lvl="3"/>
            <a:r>
              <a:rPr lang="en-US" altLang="en-US" noProof="0" smtClean="0"/>
              <a:t>Fourth level</a:t>
            </a:r>
          </a:p>
          <a:p>
            <a:pPr lvl="4"/>
            <a:r>
              <a:rPr lang="en-US" altLang="en-US" noProof="0" smtClean="0"/>
              <a:t>Fifth level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372444"/>
            <a:ext cx="2917992" cy="493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51" tIns="47776" rIns="95551" bIns="47776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0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7772" y="9372444"/>
            <a:ext cx="2917991" cy="493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51" tIns="47776" rIns="95551" bIns="47776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000"/>
            </a:lvl1pPr>
          </a:lstStyle>
          <a:p>
            <a:pPr>
              <a:defRPr/>
            </a:pPr>
            <a:fld id="{6BE858A2-E7A0-4ED5-8B3B-8B44E8B974C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0FF2E49-216C-4B8F-A94C-990735FA9A91}" type="slidenum">
              <a:rPr lang="en-US" altLang="en-US" smtClean="0"/>
              <a:pPr/>
              <a:t>1</a:t>
            </a:fld>
            <a:endParaRPr lang="en-US" altLang="en-US" dirty="0" smtClean="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0963" y="741363"/>
            <a:ext cx="6573837" cy="3698875"/>
          </a:xfrm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t-EE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 txBox="1">
            <a:spLocks noGrp="1" noChangeArrowheads="1"/>
          </p:cNvSpPr>
          <p:nvPr/>
        </p:nvSpPr>
        <p:spPr bwMode="auto">
          <a:xfrm>
            <a:off x="3817772" y="9372444"/>
            <a:ext cx="2917991" cy="493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551" tIns="47776" rIns="95551" bIns="47776" anchor="b"/>
          <a:lstStyle/>
          <a:p>
            <a:pPr algn="r" eaLnBrk="0" hangingPunct="0"/>
            <a:fld id="{130A728B-C2C3-4E87-8C0C-3AC5DB53703A}" type="slidenum">
              <a:rPr lang="en-US" altLang="en-US" sz="1000"/>
              <a:pPr algn="r" eaLnBrk="0" hangingPunct="0"/>
              <a:t>2</a:t>
            </a:fld>
            <a:endParaRPr lang="en-US" altLang="en-US" sz="1000" dirty="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0963" y="741363"/>
            <a:ext cx="6573837" cy="3698875"/>
          </a:xfrm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t-EE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 txBox="1">
            <a:spLocks noGrp="1" noChangeArrowheads="1"/>
          </p:cNvSpPr>
          <p:nvPr/>
        </p:nvSpPr>
        <p:spPr bwMode="auto">
          <a:xfrm>
            <a:off x="3817772" y="9372444"/>
            <a:ext cx="2917991" cy="493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551" tIns="47776" rIns="95551" bIns="47776" anchor="b"/>
          <a:lstStyle/>
          <a:p>
            <a:pPr algn="r" eaLnBrk="0" hangingPunct="0"/>
            <a:fld id="{130A728B-C2C3-4E87-8C0C-3AC5DB53703A}" type="slidenum">
              <a:rPr lang="en-US" altLang="en-US" sz="1000"/>
              <a:pPr algn="r" eaLnBrk="0" hangingPunct="0"/>
              <a:t>3</a:t>
            </a:fld>
            <a:endParaRPr lang="en-US" altLang="en-US" sz="1000" dirty="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0963" y="741363"/>
            <a:ext cx="6573837" cy="3698875"/>
          </a:xfrm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t-EE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 txBox="1">
            <a:spLocks noGrp="1" noChangeArrowheads="1"/>
          </p:cNvSpPr>
          <p:nvPr/>
        </p:nvSpPr>
        <p:spPr bwMode="auto">
          <a:xfrm>
            <a:off x="3817772" y="9372444"/>
            <a:ext cx="2917991" cy="493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551" tIns="47776" rIns="95551" bIns="47776" anchor="b"/>
          <a:lstStyle/>
          <a:p>
            <a:pPr algn="r" eaLnBrk="0" hangingPunct="0"/>
            <a:fld id="{130A728B-C2C3-4E87-8C0C-3AC5DB53703A}" type="slidenum">
              <a:rPr lang="en-US" altLang="en-US" sz="1000"/>
              <a:pPr algn="r" eaLnBrk="0" hangingPunct="0"/>
              <a:t>4</a:t>
            </a:fld>
            <a:endParaRPr lang="en-US" altLang="en-US" sz="100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0963" y="741363"/>
            <a:ext cx="6573837" cy="3698875"/>
          </a:xfrm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t-EE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 txBox="1">
            <a:spLocks noGrp="1" noChangeArrowheads="1"/>
          </p:cNvSpPr>
          <p:nvPr/>
        </p:nvSpPr>
        <p:spPr bwMode="auto">
          <a:xfrm>
            <a:off x="3817772" y="9372444"/>
            <a:ext cx="2917991" cy="493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551" tIns="47776" rIns="95551" bIns="47776" anchor="b"/>
          <a:lstStyle/>
          <a:p>
            <a:pPr algn="r" eaLnBrk="0" hangingPunct="0"/>
            <a:fld id="{130A728B-C2C3-4E87-8C0C-3AC5DB53703A}" type="slidenum">
              <a:rPr lang="en-US" altLang="en-US" sz="1000"/>
              <a:pPr algn="r" eaLnBrk="0" hangingPunct="0"/>
              <a:t>5</a:t>
            </a:fld>
            <a:endParaRPr lang="en-US" altLang="en-US" sz="100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0963" y="741363"/>
            <a:ext cx="6573837" cy="3698875"/>
          </a:xfrm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t-EE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 txBox="1">
            <a:spLocks noGrp="1" noChangeArrowheads="1"/>
          </p:cNvSpPr>
          <p:nvPr/>
        </p:nvSpPr>
        <p:spPr bwMode="auto">
          <a:xfrm>
            <a:off x="3817772" y="9372444"/>
            <a:ext cx="2917991" cy="493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551" tIns="47776" rIns="95551" bIns="47776" anchor="b"/>
          <a:lstStyle/>
          <a:p>
            <a:pPr algn="r" eaLnBrk="0" hangingPunct="0"/>
            <a:fld id="{130A728B-C2C3-4E87-8C0C-3AC5DB53703A}" type="slidenum">
              <a:rPr lang="en-US" altLang="en-US" sz="1000"/>
              <a:pPr algn="r" eaLnBrk="0" hangingPunct="0"/>
              <a:t>6</a:t>
            </a:fld>
            <a:endParaRPr lang="en-US" altLang="en-US" sz="100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0963" y="741363"/>
            <a:ext cx="6573837" cy="3698875"/>
          </a:xfrm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t-EE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 txBox="1">
            <a:spLocks noGrp="1" noChangeArrowheads="1"/>
          </p:cNvSpPr>
          <p:nvPr/>
        </p:nvSpPr>
        <p:spPr bwMode="auto">
          <a:xfrm>
            <a:off x="3817772" y="9372444"/>
            <a:ext cx="2917991" cy="493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551" tIns="47776" rIns="95551" bIns="47776" anchor="b"/>
          <a:lstStyle/>
          <a:p>
            <a:pPr algn="r" eaLnBrk="0" hangingPunct="0"/>
            <a:fld id="{130A728B-C2C3-4E87-8C0C-3AC5DB53703A}" type="slidenum">
              <a:rPr lang="en-US" altLang="en-US" sz="1000"/>
              <a:pPr algn="r" eaLnBrk="0" hangingPunct="0"/>
              <a:t>7</a:t>
            </a:fld>
            <a:endParaRPr lang="en-US" altLang="en-US" sz="100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0963" y="741363"/>
            <a:ext cx="6573837" cy="3698875"/>
          </a:xfrm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t-EE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 txBox="1">
            <a:spLocks noGrp="1" noChangeArrowheads="1"/>
          </p:cNvSpPr>
          <p:nvPr/>
        </p:nvSpPr>
        <p:spPr bwMode="auto">
          <a:xfrm>
            <a:off x="3817772" y="9372444"/>
            <a:ext cx="2917991" cy="493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551" tIns="47776" rIns="95551" bIns="47776" anchor="b"/>
          <a:lstStyle/>
          <a:p>
            <a:pPr algn="r" eaLnBrk="0" hangingPunct="0"/>
            <a:fld id="{130A728B-C2C3-4E87-8C0C-3AC5DB53703A}" type="slidenum">
              <a:rPr lang="en-US" altLang="en-US" sz="1000"/>
              <a:pPr algn="r" eaLnBrk="0" hangingPunct="0"/>
              <a:t>8</a:t>
            </a:fld>
            <a:endParaRPr lang="en-US" altLang="en-US" sz="100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0963" y="741363"/>
            <a:ext cx="6573837" cy="3698875"/>
          </a:xfrm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t-EE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 txBox="1">
            <a:spLocks noGrp="1" noChangeArrowheads="1"/>
          </p:cNvSpPr>
          <p:nvPr/>
        </p:nvSpPr>
        <p:spPr bwMode="auto">
          <a:xfrm>
            <a:off x="3817772" y="9372444"/>
            <a:ext cx="2917991" cy="493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551" tIns="47776" rIns="95551" bIns="47776" anchor="b"/>
          <a:lstStyle/>
          <a:p>
            <a:pPr algn="r" eaLnBrk="0" hangingPunct="0"/>
            <a:fld id="{130A728B-C2C3-4E87-8C0C-3AC5DB53703A}" type="slidenum">
              <a:rPr lang="en-US" altLang="en-US" sz="1000"/>
              <a:pPr algn="r" eaLnBrk="0" hangingPunct="0"/>
              <a:t>9</a:t>
            </a:fld>
            <a:endParaRPr lang="en-US" altLang="en-US" sz="100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0963" y="741363"/>
            <a:ext cx="6573837" cy="3698875"/>
          </a:xfrm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t-EE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 txBox="1">
            <a:spLocks noGrp="1" noChangeArrowheads="1"/>
          </p:cNvSpPr>
          <p:nvPr/>
        </p:nvSpPr>
        <p:spPr bwMode="auto">
          <a:xfrm>
            <a:off x="3817772" y="9372444"/>
            <a:ext cx="2917991" cy="493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551" tIns="47776" rIns="95551" bIns="47776" anchor="b"/>
          <a:lstStyle/>
          <a:p>
            <a:pPr algn="r" eaLnBrk="0" hangingPunct="0"/>
            <a:fld id="{130A728B-C2C3-4E87-8C0C-3AC5DB53703A}" type="slidenum">
              <a:rPr lang="en-US" altLang="en-US" sz="1000"/>
              <a:pPr algn="r" eaLnBrk="0" hangingPunct="0"/>
              <a:t>10</a:t>
            </a:fld>
            <a:endParaRPr lang="en-US" altLang="en-US" sz="100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0963" y="741363"/>
            <a:ext cx="6573837" cy="3698875"/>
          </a:xfrm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t-EE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 txBox="1">
            <a:spLocks noGrp="1" noChangeArrowheads="1"/>
          </p:cNvSpPr>
          <p:nvPr/>
        </p:nvSpPr>
        <p:spPr bwMode="auto">
          <a:xfrm>
            <a:off x="3817772" y="9372444"/>
            <a:ext cx="2917991" cy="493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551" tIns="47776" rIns="95551" bIns="47776" anchor="b"/>
          <a:lstStyle/>
          <a:p>
            <a:pPr algn="r" eaLnBrk="0" hangingPunct="0"/>
            <a:fld id="{130A728B-C2C3-4E87-8C0C-3AC5DB53703A}" type="slidenum">
              <a:rPr lang="en-US" altLang="en-US" sz="1000"/>
              <a:pPr algn="r" eaLnBrk="0" hangingPunct="0"/>
              <a:t>11</a:t>
            </a:fld>
            <a:endParaRPr lang="en-US" altLang="en-US" sz="100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0963" y="741363"/>
            <a:ext cx="6573837" cy="3698875"/>
          </a:xfrm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t-EE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 txBox="1">
            <a:spLocks noGrp="1" noChangeArrowheads="1"/>
          </p:cNvSpPr>
          <p:nvPr/>
        </p:nvSpPr>
        <p:spPr bwMode="auto">
          <a:xfrm>
            <a:off x="3817772" y="9372444"/>
            <a:ext cx="2917991" cy="493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551" tIns="47776" rIns="95551" bIns="47776" anchor="b"/>
          <a:lstStyle/>
          <a:p>
            <a:pPr algn="r" eaLnBrk="0" hangingPunct="0"/>
            <a:fld id="{130A728B-C2C3-4E87-8C0C-3AC5DB53703A}" type="slidenum">
              <a:rPr lang="en-US" altLang="en-US" sz="1000"/>
              <a:pPr algn="r" eaLnBrk="0" hangingPunct="0"/>
              <a:t>12</a:t>
            </a:fld>
            <a:endParaRPr lang="en-US" altLang="en-US" sz="100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0963" y="741363"/>
            <a:ext cx="6573837" cy="3698875"/>
          </a:xfrm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t-EE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 txBox="1">
            <a:spLocks noGrp="1" noChangeArrowheads="1"/>
          </p:cNvSpPr>
          <p:nvPr/>
        </p:nvSpPr>
        <p:spPr bwMode="auto">
          <a:xfrm>
            <a:off x="3817772" y="9372444"/>
            <a:ext cx="2917991" cy="493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551" tIns="47776" rIns="95551" bIns="47776" anchor="b"/>
          <a:lstStyle/>
          <a:p>
            <a:pPr algn="r" eaLnBrk="0" hangingPunct="0"/>
            <a:fld id="{130A728B-C2C3-4E87-8C0C-3AC5DB53703A}" type="slidenum">
              <a:rPr lang="en-US" altLang="en-US" sz="1000"/>
              <a:pPr algn="r" eaLnBrk="0" hangingPunct="0"/>
              <a:t>13</a:t>
            </a:fld>
            <a:endParaRPr lang="en-US" altLang="en-US" sz="100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0963" y="741363"/>
            <a:ext cx="6573837" cy="3698875"/>
          </a:xfrm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t-EE" dirty="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 txBox="1">
            <a:spLocks noGrp="1" noChangeArrowheads="1"/>
          </p:cNvSpPr>
          <p:nvPr/>
        </p:nvSpPr>
        <p:spPr bwMode="auto">
          <a:xfrm>
            <a:off x="3817772" y="9372444"/>
            <a:ext cx="2917991" cy="493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551" tIns="47776" rIns="95551" bIns="47776" anchor="b"/>
          <a:lstStyle/>
          <a:p>
            <a:pPr algn="r" eaLnBrk="0" hangingPunct="0"/>
            <a:fld id="{130A728B-C2C3-4E87-8C0C-3AC5DB53703A}" type="slidenum">
              <a:rPr lang="en-US" altLang="en-US" sz="1000"/>
              <a:pPr algn="r" eaLnBrk="0" hangingPunct="0"/>
              <a:t>14</a:t>
            </a:fld>
            <a:endParaRPr lang="en-US" altLang="en-US" sz="100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0963" y="741363"/>
            <a:ext cx="6573837" cy="3698875"/>
          </a:xfrm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t-EE" dirty="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 txBox="1">
            <a:spLocks noGrp="1" noChangeArrowheads="1"/>
          </p:cNvSpPr>
          <p:nvPr/>
        </p:nvSpPr>
        <p:spPr bwMode="auto">
          <a:xfrm>
            <a:off x="3817772" y="9372444"/>
            <a:ext cx="2917991" cy="493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551" tIns="47776" rIns="95551" bIns="47776" anchor="b"/>
          <a:lstStyle/>
          <a:p>
            <a:pPr algn="r" eaLnBrk="0" hangingPunct="0"/>
            <a:fld id="{130A728B-C2C3-4E87-8C0C-3AC5DB53703A}" type="slidenum">
              <a:rPr lang="en-US" altLang="en-US" sz="1000"/>
              <a:pPr algn="r" eaLnBrk="0" hangingPunct="0"/>
              <a:t>15</a:t>
            </a:fld>
            <a:endParaRPr lang="en-US" altLang="en-US" sz="100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0963" y="741363"/>
            <a:ext cx="6573837" cy="3698875"/>
          </a:xfrm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t-EE" dirty="0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 txBox="1">
            <a:spLocks noGrp="1" noChangeArrowheads="1"/>
          </p:cNvSpPr>
          <p:nvPr/>
        </p:nvSpPr>
        <p:spPr bwMode="auto">
          <a:xfrm>
            <a:off x="3817772" y="9372444"/>
            <a:ext cx="2917991" cy="493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551" tIns="47776" rIns="95551" bIns="47776" anchor="b"/>
          <a:lstStyle/>
          <a:p>
            <a:pPr algn="r" eaLnBrk="0" hangingPunct="0"/>
            <a:fld id="{130A728B-C2C3-4E87-8C0C-3AC5DB53703A}" type="slidenum">
              <a:rPr lang="en-US" altLang="en-US" sz="1000"/>
              <a:pPr algn="r" eaLnBrk="0" hangingPunct="0"/>
              <a:t>16</a:t>
            </a:fld>
            <a:endParaRPr lang="en-US" altLang="en-US" sz="100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0963" y="741363"/>
            <a:ext cx="6573837" cy="3698875"/>
          </a:xfrm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t-EE" dirty="0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 txBox="1">
            <a:spLocks noGrp="1" noChangeArrowheads="1"/>
          </p:cNvSpPr>
          <p:nvPr/>
        </p:nvSpPr>
        <p:spPr bwMode="auto">
          <a:xfrm>
            <a:off x="3817772" y="9372444"/>
            <a:ext cx="2917991" cy="493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551" tIns="47776" rIns="95551" bIns="47776" anchor="b"/>
          <a:lstStyle/>
          <a:p>
            <a:pPr algn="r" eaLnBrk="0" hangingPunct="0"/>
            <a:fld id="{130A728B-C2C3-4E87-8C0C-3AC5DB53703A}" type="slidenum">
              <a:rPr lang="en-US" altLang="en-US" sz="1000"/>
              <a:pPr algn="r" eaLnBrk="0" hangingPunct="0"/>
              <a:t>19</a:t>
            </a:fld>
            <a:endParaRPr lang="en-US" altLang="en-US" sz="100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0963" y="741363"/>
            <a:ext cx="6573837" cy="3698875"/>
          </a:xfrm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t-EE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325438" y="3318276"/>
            <a:ext cx="7405734" cy="1017990"/>
          </a:xfrm>
        </p:spPr>
        <p:txBody>
          <a:bodyPr/>
          <a:lstStyle>
            <a:lvl1pPr marL="0" indent="0">
              <a:buFontTx/>
              <a:buNone/>
              <a:defRPr sz="2400" i="0"/>
            </a:lvl1pPr>
          </a:lstStyle>
          <a:p>
            <a:r>
              <a:rPr lang="en-US" altLang="en-US" dirty="0"/>
              <a:t>Click to edit Master subtitle style</a:t>
            </a:r>
          </a:p>
        </p:txBody>
      </p:sp>
      <p:sp>
        <p:nvSpPr>
          <p:cNvPr id="132099" name="Rectangle 3"/>
          <p:cNvSpPr>
            <a:spLocks noGrp="1" noChangeArrowheads="1"/>
          </p:cNvSpPr>
          <p:nvPr>
            <p:ph type="ctrTitle" sz="quarter"/>
          </p:nvPr>
        </p:nvSpPr>
        <p:spPr>
          <a:xfrm>
            <a:off x="325438" y="244079"/>
            <a:ext cx="7364432" cy="1900248"/>
          </a:xfrm>
        </p:spPr>
        <p:txBody>
          <a:bodyPr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endParaRPr lang="en-US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5438" y="244078"/>
            <a:ext cx="8591574" cy="563156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5438" y="1006078"/>
            <a:ext cx="8589986" cy="3262322"/>
          </a:xfrm>
        </p:spPr>
        <p:txBody>
          <a:bodyPr/>
          <a:lstStyle>
            <a:lvl1pPr>
              <a:buClr>
                <a:schemeClr val="bg1">
                  <a:lumMod val="50000"/>
                </a:schemeClr>
              </a:buClr>
              <a:buSzPct val="100000"/>
              <a:defRPr/>
            </a:lvl1pPr>
            <a:lvl2pPr>
              <a:buClr>
                <a:schemeClr val="bg1">
                  <a:lumMod val="50000"/>
                </a:schemeClr>
              </a:buClr>
              <a:buSzPct val="100000"/>
              <a:defRPr/>
            </a:lvl2pPr>
            <a:lvl3pPr>
              <a:buClr>
                <a:schemeClr val="bg1">
                  <a:lumMod val="50000"/>
                </a:schemeClr>
              </a:buClr>
              <a:buSzPct val="100000"/>
              <a:defRPr/>
            </a:lvl3pPr>
            <a:lvl4pPr>
              <a:buClr>
                <a:schemeClr val="bg1">
                  <a:lumMod val="50000"/>
                </a:schemeClr>
              </a:buClr>
              <a:buSzPct val="100000"/>
              <a:defRPr/>
            </a:lvl4pPr>
            <a:lvl5pPr>
              <a:buClr>
                <a:schemeClr val="bg1">
                  <a:lumMod val="50000"/>
                </a:schemeClr>
              </a:buClr>
              <a:buSzPct val="100000"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5439" y="3305176"/>
            <a:ext cx="8169275" cy="1021556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5439" y="1960957"/>
            <a:ext cx="8169275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5438" y="244079"/>
            <a:ext cx="8591574" cy="62865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3" y="1006081"/>
            <a:ext cx="3733800" cy="296941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0413" y="1006081"/>
            <a:ext cx="3733800" cy="296941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5438" y="244078"/>
            <a:ext cx="8229600" cy="698888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7"/>
            <a:ext cx="4040188" cy="2705110"/>
          </a:xfrm>
          <a:ln>
            <a:solidFill>
              <a:schemeClr val="bg1">
                <a:lumMod val="85000"/>
              </a:schemeClr>
            </a:solidFill>
          </a:ln>
        </p:spPr>
        <p:txBody>
          <a:bodyPr/>
          <a:lstStyle>
            <a:lvl1pPr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1631157"/>
            <a:ext cx="4041775" cy="2705110"/>
          </a:xfrm>
        </p:spPr>
        <p:txBody>
          <a:bodyPr/>
          <a:lstStyle>
            <a:lvl1pPr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5438" y="244081"/>
            <a:ext cx="8318528" cy="56315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5439" y="244080"/>
            <a:ext cx="3140075" cy="83224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44078"/>
            <a:ext cx="5111750" cy="40921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25439" y="1076326"/>
            <a:ext cx="3140075" cy="325994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5438" y="3600451"/>
            <a:ext cx="8499498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5438" y="244081"/>
            <a:ext cx="8499498" cy="330160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25438" y="4064804"/>
            <a:ext cx="8499498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10313" y="250031"/>
            <a:ext cx="1993900" cy="372546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23852" y="250031"/>
            <a:ext cx="5834063" cy="372546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325438" y="3318276"/>
            <a:ext cx="7405734" cy="1017990"/>
          </a:xfrm>
        </p:spPr>
        <p:txBody>
          <a:bodyPr/>
          <a:lstStyle>
            <a:lvl1pPr marL="0" indent="0">
              <a:buFontTx/>
              <a:buNone/>
              <a:defRPr sz="2400" i="0"/>
            </a:lvl1pPr>
          </a:lstStyle>
          <a:p>
            <a:r>
              <a:rPr lang="en-US" altLang="en-US" smtClean="0"/>
              <a:t>Click to edit Master subtitle style</a:t>
            </a:r>
            <a:endParaRPr lang="en-US" altLang="en-US" dirty="0"/>
          </a:p>
        </p:txBody>
      </p:sp>
      <p:sp>
        <p:nvSpPr>
          <p:cNvPr id="132099" name="Rectangle 3"/>
          <p:cNvSpPr>
            <a:spLocks noGrp="1" noChangeArrowheads="1"/>
          </p:cNvSpPr>
          <p:nvPr>
            <p:ph type="ctrTitle" sz="quarter"/>
          </p:nvPr>
        </p:nvSpPr>
        <p:spPr>
          <a:xfrm>
            <a:off x="325438" y="244079"/>
            <a:ext cx="7364432" cy="1900248"/>
          </a:xfrm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altLang="en-US" smtClean="0"/>
              <a:t>Click to edit Master title style</a:t>
            </a:r>
            <a:endParaRPr lang="en-US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5438" y="244078"/>
            <a:ext cx="8591574" cy="563156"/>
          </a:xfrm>
        </p:spPr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5438" y="1006078"/>
            <a:ext cx="8589986" cy="3262322"/>
          </a:xfrm>
        </p:spPr>
        <p:txBody>
          <a:bodyPr/>
          <a:lstStyle>
            <a:lvl1pPr>
              <a:buClr>
                <a:schemeClr val="tx1">
                  <a:lumMod val="20000"/>
                  <a:lumOff val="80000"/>
                </a:schemeClr>
              </a:buClr>
              <a:buSzPct val="100000"/>
              <a:defRPr/>
            </a:lvl1pPr>
            <a:lvl2pPr>
              <a:buClr>
                <a:schemeClr val="tx1">
                  <a:lumMod val="20000"/>
                  <a:lumOff val="80000"/>
                </a:schemeClr>
              </a:buClr>
              <a:buSzPct val="100000"/>
              <a:defRPr/>
            </a:lvl2pPr>
            <a:lvl3pPr>
              <a:buClr>
                <a:schemeClr val="tx1">
                  <a:lumMod val="20000"/>
                  <a:lumOff val="80000"/>
                </a:schemeClr>
              </a:buClr>
              <a:buSzPct val="100000"/>
              <a:defRPr/>
            </a:lvl3pPr>
            <a:lvl4pPr>
              <a:buClr>
                <a:schemeClr val="tx1">
                  <a:lumMod val="20000"/>
                  <a:lumOff val="80000"/>
                </a:schemeClr>
              </a:buClr>
              <a:buSzPct val="100000"/>
              <a:defRPr/>
            </a:lvl4pPr>
            <a:lvl5pPr>
              <a:buClr>
                <a:schemeClr val="tx1">
                  <a:lumMod val="20000"/>
                  <a:lumOff val="80000"/>
                </a:schemeClr>
              </a:buClr>
              <a:buSzPct val="100000"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5439" y="3305176"/>
            <a:ext cx="8169275" cy="1021556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5439" y="1960957"/>
            <a:ext cx="8169275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5438" y="244079"/>
            <a:ext cx="8591574" cy="6286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3" y="1006081"/>
            <a:ext cx="3733800" cy="296941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0413" y="1006081"/>
            <a:ext cx="3733800" cy="296941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5438" y="244078"/>
            <a:ext cx="8229600" cy="698888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7"/>
            <a:ext cx="4040188" cy="2705110"/>
          </a:xfrm>
          <a:ln>
            <a:solidFill>
              <a:schemeClr val="bg1">
                <a:lumMod val="85000"/>
              </a:schemeClr>
            </a:solidFill>
          </a:ln>
        </p:spPr>
        <p:txBody>
          <a:bodyPr/>
          <a:lstStyle>
            <a:lvl1pPr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1631157"/>
            <a:ext cx="4041775" cy="2705110"/>
          </a:xfrm>
        </p:spPr>
        <p:txBody>
          <a:bodyPr/>
          <a:lstStyle>
            <a:lvl1pPr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5438" y="244081"/>
            <a:ext cx="8318528" cy="56315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5439" y="244080"/>
            <a:ext cx="3140075" cy="83224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44078"/>
            <a:ext cx="5111750" cy="40921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25439" y="1076326"/>
            <a:ext cx="3140075" cy="325994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5438" y="3600451"/>
            <a:ext cx="8499498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5438" y="244081"/>
            <a:ext cx="8499498" cy="330160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25438" y="4064804"/>
            <a:ext cx="8499498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10313" y="250031"/>
            <a:ext cx="1993900" cy="372546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23852" y="250031"/>
            <a:ext cx="5834063" cy="372546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52000">
              <a:schemeClr val="bg1">
                <a:lumMod val="95000"/>
              </a:schemeClr>
            </a:gs>
            <a:gs pos="100000">
              <a:schemeClr val="bg1">
                <a:lumMod val="7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323850" y="249238"/>
            <a:ext cx="859155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5438" y="1006477"/>
            <a:ext cx="8589962" cy="326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pic>
        <p:nvPicPr>
          <p:cNvPr id="1028" name="Picture 6" descr="rohuriba.jpg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4456113"/>
            <a:ext cx="9144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6"/>
          <p:cNvSpPr txBox="1">
            <a:spLocks noChangeArrowheads="1"/>
          </p:cNvSpPr>
          <p:nvPr/>
        </p:nvSpPr>
        <p:spPr>
          <a:xfrm>
            <a:off x="304800" y="4665664"/>
            <a:ext cx="3968750" cy="34925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Clr>
                <a:schemeClr val="bg1">
                  <a:lumMod val="85000"/>
                </a:schemeClr>
              </a:buClr>
              <a:tabLst>
                <a:tab pos="2781300" algn="l"/>
              </a:tabLst>
              <a:defRPr/>
            </a:pPr>
            <a:r>
              <a:rPr kumimoji="1" lang="en-US" sz="2400" b="1" kern="0" noProof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www.arcorealestate.com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1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1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1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1"/>
          </a:solidFill>
          <a:latin typeface="Arial" charset="0"/>
          <a:cs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kumimoji="1" sz="3000" b="1">
          <a:solidFill>
            <a:srgbClr val="800000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kumimoji="1" sz="3000" b="1">
          <a:solidFill>
            <a:srgbClr val="800000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kumimoji="1" sz="3000" b="1">
          <a:solidFill>
            <a:srgbClr val="800000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kumimoji="1" sz="3000" b="1">
          <a:solidFill>
            <a:srgbClr val="800000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7F7F7F"/>
        </a:buClr>
        <a:buChar char="•"/>
        <a:defRPr kumimoji="1" sz="3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7F7F7F"/>
        </a:buClr>
        <a:buChar char="•"/>
        <a:defRPr kumimoji="1" sz="2800">
          <a:solidFill>
            <a:schemeClr val="tx1"/>
          </a:solidFill>
          <a:latin typeface="Arial" pitchFamily="34" charset="0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7F7F7F"/>
        </a:buClr>
        <a:buChar char="•"/>
        <a:defRPr kumimoji="1" sz="2400">
          <a:solidFill>
            <a:schemeClr val="tx1"/>
          </a:solidFill>
          <a:latin typeface="Arial" pitchFamily="34" charset="0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7F7F7F"/>
        </a:buClr>
        <a:buChar char="•"/>
        <a:defRPr kumimoji="1" sz="2000">
          <a:solidFill>
            <a:schemeClr val="tx1"/>
          </a:solidFill>
          <a:latin typeface="Arial" pitchFamily="34" charset="0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7F7F7F"/>
        </a:buClr>
        <a:buChar char="•"/>
        <a:defRPr kumimoji="1" sz="2000">
          <a:solidFill>
            <a:schemeClr val="tx1"/>
          </a:solidFill>
          <a:latin typeface="Arial" pitchFamily="34" charset="0"/>
          <a:cs typeface="Arial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800000"/>
        </a:buClr>
        <a:buChar char="•"/>
        <a:defRPr kumimoji="1">
          <a:solidFill>
            <a:srgbClr val="6E6E6E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800000"/>
        </a:buClr>
        <a:buChar char="•"/>
        <a:defRPr kumimoji="1">
          <a:solidFill>
            <a:srgbClr val="6E6E6E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800000"/>
        </a:buClr>
        <a:buChar char="•"/>
        <a:defRPr kumimoji="1">
          <a:solidFill>
            <a:srgbClr val="6E6E6E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800000"/>
        </a:buClr>
        <a:buChar char="•"/>
        <a:defRPr kumimoji="1">
          <a:solidFill>
            <a:srgbClr val="6E6E6E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7000">
              <a:srgbClr val="C00000"/>
            </a:gs>
            <a:gs pos="100000">
              <a:srgbClr val="800000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323850" y="249238"/>
            <a:ext cx="859155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51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5438" y="1006477"/>
            <a:ext cx="8589962" cy="326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pic>
        <p:nvPicPr>
          <p:cNvPr id="2052" name="Picture 6" descr="rohuriba.jpg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4452939"/>
            <a:ext cx="9144000" cy="690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6"/>
          <p:cNvSpPr txBox="1">
            <a:spLocks noChangeArrowheads="1"/>
          </p:cNvSpPr>
          <p:nvPr/>
        </p:nvSpPr>
        <p:spPr>
          <a:xfrm>
            <a:off x="304800" y="4665664"/>
            <a:ext cx="3968750" cy="34925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Clr>
                <a:schemeClr val="bg1">
                  <a:lumMod val="85000"/>
                </a:schemeClr>
              </a:buClr>
              <a:tabLst>
                <a:tab pos="2781300" algn="l"/>
              </a:tabLst>
              <a:defRPr/>
            </a:pPr>
            <a:r>
              <a:rPr kumimoji="1" lang="en-US" sz="2400" b="1" kern="0" noProof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www.arcorealestate.com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Arial" pitchFamily="34" charset="0"/>
          <a:ea typeface="+mj-ea"/>
          <a:cs typeface="Arial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kumimoji="1" sz="3000" b="1">
          <a:solidFill>
            <a:srgbClr val="800000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kumimoji="1" sz="3000" b="1">
          <a:solidFill>
            <a:srgbClr val="800000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kumimoji="1" sz="3000" b="1">
          <a:solidFill>
            <a:srgbClr val="800000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kumimoji="1" sz="3000" b="1">
          <a:solidFill>
            <a:srgbClr val="800000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D9D9D9"/>
        </a:buClr>
        <a:buChar char="•"/>
        <a:defRPr kumimoji="1" sz="3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D9D9D9"/>
        </a:buClr>
        <a:buChar char="•"/>
        <a:defRPr kumimoji="1" sz="2800">
          <a:solidFill>
            <a:schemeClr val="bg1"/>
          </a:solidFill>
          <a:latin typeface="Arial" pitchFamily="34" charset="0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D9D9D9"/>
        </a:buClr>
        <a:buChar char="•"/>
        <a:defRPr kumimoji="1" sz="2400">
          <a:solidFill>
            <a:schemeClr val="bg1"/>
          </a:solidFill>
          <a:latin typeface="Arial" pitchFamily="34" charset="0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D9D9D9"/>
        </a:buClr>
        <a:buChar char="•"/>
        <a:defRPr kumimoji="1" sz="2000">
          <a:solidFill>
            <a:schemeClr val="bg1"/>
          </a:solidFill>
          <a:latin typeface="Arial" pitchFamily="34" charset="0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D9D9D9"/>
        </a:buClr>
        <a:buChar char="•"/>
        <a:defRPr kumimoji="1" sz="2000">
          <a:solidFill>
            <a:schemeClr val="bg1"/>
          </a:solidFill>
          <a:latin typeface="Arial" pitchFamily="34" charset="0"/>
          <a:cs typeface="Arial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800000"/>
        </a:buClr>
        <a:buChar char="•"/>
        <a:defRPr kumimoji="1">
          <a:solidFill>
            <a:srgbClr val="6E6E6E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800000"/>
        </a:buClr>
        <a:buChar char="•"/>
        <a:defRPr kumimoji="1">
          <a:solidFill>
            <a:srgbClr val="6E6E6E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800000"/>
        </a:buClr>
        <a:buChar char="•"/>
        <a:defRPr kumimoji="1">
          <a:solidFill>
            <a:srgbClr val="6E6E6E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800000"/>
        </a:buClr>
        <a:buChar char="•"/>
        <a:defRPr kumimoji="1">
          <a:solidFill>
            <a:srgbClr val="6E6E6E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6.pn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.png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6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rcorealestate.com/" TargetMode="External"/><Relationship Id="rId2" Type="http://schemas.openxmlformats.org/officeDocument/2006/relationships/hyperlink" Target="mailto:tarmo.sild@arcovara.ee" TargetMode="Externa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771760" y="3111822"/>
            <a:ext cx="3330443" cy="1800240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latin typeface="Arial" charset="0"/>
                <a:cs typeface="Arial" charset="0"/>
              </a:rPr>
              <a:t>Webinar hosted by:</a:t>
            </a:r>
          </a:p>
          <a:p>
            <a:pPr eaLnBrk="1" hangingPunct="1"/>
            <a:r>
              <a:rPr lang="en-US" altLang="en-US" b="1" dirty="0" smtClean="0">
                <a:latin typeface="Arial" charset="0"/>
                <a:cs typeface="Arial" charset="0"/>
              </a:rPr>
              <a:t>Tarmo Sild</a:t>
            </a:r>
          </a:p>
          <a:p>
            <a:pPr eaLnBrk="1" hangingPunct="1"/>
            <a:r>
              <a:rPr lang="en-US" altLang="en-US" b="1" dirty="0" smtClean="0">
                <a:latin typeface="Arial" charset="0"/>
                <a:cs typeface="Arial" charset="0"/>
              </a:rPr>
              <a:t>Arco Vara AS</a:t>
            </a:r>
          </a:p>
          <a:p>
            <a:pPr eaLnBrk="1" hangingPunct="1"/>
            <a:r>
              <a:rPr lang="en-US" dirty="0" smtClean="0"/>
              <a:t>Chief Executive Officer</a:t>
            </a:r>
            <a:endParaRPr lang="en-US" altLang="en-US" dirty="0" smtClean="0">
              <a:latin typeface="Arial" charset="0"/>
              <a:cs typeface="Arial" charset="0"/>
            </a:endParaRP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341436" y="501474"/>
            <a:ext cx="7364412" cy="1900238"/>
          </a:xfrm>
        </p:spPr>
        <p:txBody>
          <a:bodyPr/>
          <a:lstStyle/>
          <a:p>
            <a:pPr eaLnBrk="1" hangingPunct="1"/>
            <a:r>
              <a:rPr lang="et-EE" altLang="en-US" b="1" noProof="1" smtClean="0">
                <a:latin typeface="Arial" charset="0"/>
                <a:cs typeface="Arial" charset="0"/>
              </a:rPr>
              <a:t>ARCO VARA </a:t>
            </a:r>
            <a:br>
              <a:rPr lang="et-EE" altLang="en-US" b="1" noProof="1" smtClean="0">
                <a:latin typeface="Arial" charset="0"/>
                <a:cs typeface="Arial" charset="0"/>
              </a:rPr>
            </a:br>
            <a:r>
              <a:rPr lang="et-EE" altLang="en-US" sz="3200" b="1" noProof="1" smtClean="0">
                <a:latin typeface="Arial" charset="0"/>
                <a:cs typeface="Arial" charset="0"/>
              </a:rPr>
              <a:t>webinar</a:t>
            </a:r>
            <a:r>
              <a:rPr lang="et-EE" altLang="en-US" b="1" noProof="1" smtClean="0">
                <a:solidFill>
                  <a:schemeClr val="tx2">
                    <a:lumMod val="40000"/>
                    <a:lumOff val="60000"/>
                  </a:schemeClr>
                </a:solidFill>
                <a:latin typeface="Arial" charset="0"/>
                <a:cs typeface="Arial" charset="0"/>
              </a:rPr>
              <a:t/>
            </a:r>
            <a:br>
              <a:rPr lang="et-EE" altLang="en-US" b="1" noProof="1" smtClean="0">
                <a:solidFill>
                  <a:schemeClr val="tx2">
                    <a:lumMod val="40000"/>
                    <a:lumOff val="60000"/>
                  </a:schemeClr>
                </a:solidFill>
                <a:latin typeface="Arial" charset="0"/>
                <a:cs typeface="Arial" charset="0"/>
              </a:rPr>
            </a:br>
            <a:r>
              <a:rPr lang="et-EE" altLang="en-US" sz="1800" b="1" u="sng" noProof="1" smtClean="0">
                <a:solidFill>
                  <a:schemeClr val="tx2">
                    <a:lumMod val="40000"/>
                    <a:lumOff val="60000"/>
                  </a:schemeClr>
                </a:solidFill>
                <a:latin typeface="Arial" charset="0"/>
                <a:cs typeface="Arial" charset="0"/>
              </a:rPr>
              <a:t>Will be activated on January 31, 2013 at </a:t>
            </a:r>
            <a:r>
              <a:rPr lang="et-EE" altLang="en-US" sz="1800" b="1" u="sng" noProof="1" smtClean="0">
                <a:solidFill>
                  <a:schemeClr val="tx2">
                    <a:lumMod val="40000"/>
                    <a:lumOff val="60000"/>
                  </a:schemeClr>
                </a:solidFill>
                <a:latin typeface="Arial" charset="0"/>
                <a:cs typeface="Arial" charset="0"/>
              </a:rPr>
              <a:t>16:30 </a:t>
            </a:r>
            <a:r>
              <a:rPr lang="et-EE" altLang="en-US" sz="1800" b="1" u="sng" noProof="1" smtClean="0">
                <a:solidFill>
                  <a:schemeClr val="tx2">
                    <a:lumMod val="40000"/>
                    <a:lumOff val="60000"/>
                  </a:schemeClr>
                </a:solidFill>
                <a:latin typeface="Arial" charset="0"/>
                <a:cs typeface="Arial" charset="0"/>
              </a:rPr>
              <a:t>(EET)</a:t>
            </a:r>
            <a:endParaRPr lang="et-EE" altLang="en-US" sz="1800" u="sng" noProof="1" smtClean="0">
              <a:solidFill>
                <a:schemeClr val="tx2">
                  <a:lumMod val="40000"/>
                  <a:lumOff val="60000"/>
                </a:schemeClr>
              </a:solidFill>
              <a:latin typeface="Arial" charset="0"/>
              <a:cs typeface="Arial" charset="0"/>
            </a:endParaRPr>
          </a:p>
        </p:txBody>
      </p:sp>
      <p:grpSp>
        <p:nvGrpSpPr>
          <p:cNvPr id="3076" name="Group 3"/>
          <p:cNvGrpSpPr>
            <a:grpSpLocks/>
          </p:cNvGrpSpPr>
          <p:nvPr/>
        </p:nvGrpSpPr>
        <p:grpSpPr bwMode="auto">
          <a:xfrm>
            <a:off x="340192" y="501474"/>
            <a:ext cx="7340198" cy="4500740"/>
            <a:chOff x="341313" y="498330"/>
            <a:chExt cx="7364411" cy="4503787"/>
          </a:xfrm>
        </p:grpSpPr>
        <p:pic>
          <p:nvPicPr>
            <p:cNvPr id="3077" name="Picture 3" descr="O:\AVG\EMAETTEVOTE\TUGITEENUSED\TURUNDUS\Logod\Logod\kaar\Arco kaar_5x5_rgb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413064" y="498330"/>
              <a:ext cx="681498" cy="6814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Rectangle 2"/>
            <p:cNvSpPr txBox="1">
              <a:spLocks noChangeArrowheads="1"/>
            </p:cNvSpPr>
            <p:nvPr/>
          </p:nvSpPr>
          <p:spPr bwMode="auto">
            <a:xfrm>
              <a:off x="341313" y="4552550"/>
              <a:ext cx="7364411" cy="4495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1" lang="et-EE" altLang="en-US" sz="2000" b="1" kern="0" noProof="1">
                <a:solidFill>
                  <a:schemeClr val="bg1"/>
                </a:solidFill>
                <a:ea typeface="+mj-ea"/>
                <a:cs typeface="Arial" charset="0"/>
              </a:endParaRPr>
            </a:p>
          </p:txBody>
        </p:sp>
      </p:grpSp>
      <p:pic>
        <p:nvPicPr>
          <p:cNvPr id="1026" name="Picture 2" descr="C:\Users\egert\AppData\Local\Microsoft\Windows\Temporary Internet Files\Content.Outlook\BKMZ8CX2\60AS5627 (2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02204" y="3111822"/>
            <a:ext cx="2602404" cy="17315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9"/>
          <p:cNvSpPr txBox="1">
            <a:spLocks/>
          </p:cNvSpPr>
          <p:nvPr/>
        </p:nvSpPr>
        <p:spPr>
          <a:xfrm>
            <a:off x="251424" y="231438"/>
            <a:ext cx="7110948" cy="189025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kumimoji="1" lang="et-EE" sz="3600" kern="0" dirty="0" smtClean="0">
                <a:solidFill>
                  <a:schemeClr val="bg1"/>
                </a:solidFill>
                <a:ea typeface="+mj-ea"/>
                <a:cs typeface="Arial" charset="0"/>
              </a:rPr>
              <a:t>Agenda</a:t>
            </a:r>
          </a:p>
          <a:p>
            <a:pPr>
              <a:defRPr/>
            </a:pPr>
            <a:endParaRPr kumimoji="1" lang="en-US" sz="3600" kern="0" dirty="0">
              <a:solidFill>
                <a:schemeClr val="bg1"/>
              </a:solidFill>
              <a:ea typeface="+mj-ea"/>
              <a:cs typeface="Arial" charset="0"/>
            </a:endParaRPr>
          </a:p>
        </p:txBody>
      </p:sp>
      <p:sp>
        <p:nvSpPr>
          <p:cNvPr id="3" name="Title 19"/>
          <p:cNvSpPr txBox="1">
            <a:spLocks/>
          </p:cNvSpPr>
          <p:nvPr/>
        </p:nvSpPr>
        <p:spPr>
          <a:xfrm>
            <a:off x="431448" y="1221570"/>
            <a:ext cx="8101080" cy="2520336"/>
          </a:xfrm>
          <a:prstGeom prst="rect">
            <a:avLst/>
          </a:prstGeom>
        </p:spPr>
        <p:txBody>
          <a:bodyPr/>
          <a:lstStyle/>
          <a:p>
            <a:pPr marL="742950" indent="-742950">
              <a:buAutoNum type="arabicPeriod"/>
              <a:defRPr/>
            </a:pPr>
            <a:r>
              <a:rPr kumimoji="1" lang="en-US" sz="2800" kern="0" dirty="0" smtClean="0">
                <a:solidFill>
                  <a:schemeClr val="bg1"/>
                </a:solidFill>
                <a:ea typeface="+mj-ea"/>
                <a:cs typeface="Arial" charset="0"/>
              </a:rPr>
              <a:t>Group overview and ongoing projects</a:t>
            </a:r>
          </a:p>
          <a:p>
            <a:pPr marL="742950" indent="-742950">
              <a:buFontTx/>
              <a:buAutoNum type="arabicPeriod"/>
              <a:defRPr/>
            </a:pPr>
            <a:r>
              <a:rPr kumimoji="1" lang="en-US" sz="2800" kern="0" dirty="0" smtClean="0">
                <a:solidFill>
                  <a:schemeClr val="bg1"/>
                </a:solidFill>
                <a:ea typeface="+mj-ea"/>
                <a:cs typeface="Arial" charset="0"/>
              </a:rPr>
              <a:t>Plans for 2013</a:t>
            </a:r>
          </a:p>
          <a:p>
            <a:pPr marL="742950" indent="-742950">
              <a:buFontTx/>
              <a:buAutoNum type="arabicPeriod"/>
              <a:defRPr/>
            </a:pPr>
            <a:r>
              <a:rPr kumimoji="1" lang="en-US" sz="2800" kern="0" dirty="0" smtClean="0">
                <a:solidFill>
                  <a:schemeClr val="bg1"/>
                </a:solidFill>
                <a:ea typeface="+mj-ea"/>
                <a:cs typeface="Arial" charset="0"/>
              </a:rPr>
              <a:t>Comments on revaluations</a:t>
            </a:r>
          </a:p>
          <a:p>
            <a:pPr marL="742950" indent="-742950">
              <a:buAutoNum type="arabicPeriod"/>
              <a:defRPr/>
            </a:pPr>
            <a:endParaRPr kumimoji="1" lang="en-US" sz="2800" kern="0" dirty="0" smtClean="0">
              <a:solidFill>
                <a:schemeClr val="bg1"/>
              </a:solidFill>
              <a:ea typeface="+mj-ea"/>
              <a:cs typeface="Arial" charset="0"/>
            </a:endParaRPr>
          </a:p>
          <a:p>
            <a:pPr marL="742950" indent="-742950">
              <a:defRPr/>
            </a:pPr>
            <a:endParaRPr kumimoji="1" lang="en-US" sz="2800" kern="0" dirty="0" smtClean="0">
              <a:solidFill>
                <a:schemeClr val="bg1"/>
              </a:solidFill>
              <a:ea typeface="+mj-ea"/>
              <a:cs typeface="Arial" charset="0"/>
            </a:endParaRPr>
          </a:p>
          <a:p>
            <a:pPr marL="742950" indent="-742950">
              <a:defRPr/>
            </a:pPr>
            <a:endParaRPr kumimoji="1" lang="et-EE" sz="3600" kern="0" dirty="0" smtClean="0">
              <a:solidFill>
                <a:schemeClr val="bg1"/>
              </a:solidFill>
              <a:ea typeface="+mj-ea"/>
              <a:cs typeface="Arial" charset="0"/>
            </a:endParaRPr>
          </a:p>
          <a:p>
            <a:pPr marL="742950" indent="-742950">
              <a:buAutoNum type="arabicPeriod" startAt="3"/>
              <a:defRPr/>
            </a:pPr>
            <a:endParaRPr kumimoji="1" lang="et-EE" sz="3600" kern="0" dirty="0" smtClean="0">
              <a:solidFill>
                <a:schemeClr val="bg1"/>
              </a:solidFill>
              <a:ea typeface="+mj-ea"/>
              <a:cs typeface="Arial" charset="0"/>
            </a:endParaRPr>
          </a:p>
          <a:p>
            <a:pPr>
              <a:defRPr/>
            </a:pPr>
            <a:endParaRPr kumimoji="1" lang="et-EE" sz="3600" kern="0" dirty="0" smtClean="0">
              <a:solidFill>
                <a:schemeClr val="bg1"/>
              </a:solidFill>
              <a:ea typeface="+mj-ea"/>
              <a:cs typeface="Arial" charset="0"/>
            </a:endParaRPr>
          </a:p>
          <a:p>
            <a:pPr>
              <a:defRPr/>
            </a:pPr>
            <a:endParaRPr kumimoji="1" lang="en-US" sz="3600" kern="0" dirty="0">
              <a:solidFill>
                <a:schemeClr val="bg1"/>
              </a:solidFill>
              <a:ea typeface="+mj-ea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9"/>
          <p:cNvSpPr txBox="1">
            <a:spLocks/>
          </p:cNvSpPr>
          <p:nvPr/>
        </p:nvSpPr>
        <p:spPr>
          <a:xfrm>
            <a:off x="251425" y="0"/>
            <a:ext cx="3060407" cy="140159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kumimoji="1" lang="en-US" sz="3600" kern="0" dirty="0" smtClean="0">
              <a:solidFill>
                <a:schemeClr val="bg1"/>
              </a:solidFill>
              <a:ea typeface="+mj-ea"/>
              <a:cs typeface="Arial" charset="0"/>
            </a:endParaRPr>
          </a:p>
          <a:p>
            <a:pPr>
              <a:defRPr/>
            </a:pPr>
            <a:endParaRPr kumimoji="1" lang="en-US" sz="3600" kern="0" dirty="0">
              <a:solidFill>
                <a:schemeClr val="bg1"/>
              </a:solidFill>
              <a:ea typeface="+mj-ea"/>
              <a:cs typeface="Arial" charset="0"/>
            </a:endParaRPr>
          </a:p>
        </p:txBody>
      </p:sp>
      <p:sp>
        <p:nvSpPr>
          <p:cNvPr id="7" name="Ümarnurkne ristkülik 6"/>
          <p:cNvSpPr/>
          <p:nvPr/>
        </p:nvSpPr>
        <p:spPr bwMode="auto">
          <a:xfrm>
            <a:off x="521460" y="1221570"/>
            <a:ext cx="2340312" cy="630084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Ümarnurkne ristkülik 7"/>
          <p:cNvSpPr/>
          <p:nvPr/>
        </p:nvSpPr>
        <p:spPr bwMode="auto">
          <a:xfrm>
            <a:off x="3401844" y="1221570"/>
            <a:ext cx="2344689" cy="630084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Ümarnurkne ristkülik 8"/>
          <p:cNvSpPr/>
          <p:nvPr/>
        </p:nvSpPr>
        <p:spPr bwMode="auto">
          <a:xfrm>
            <a:off x="6282228" y="1221570"/>
            <a:ext cx="2340312" cy="630084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01484" y="1221570"/>
            <a:ext cx="20702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0000"/>
                </a:solidFill>
              </a:rPr>
              <a:t>Arco Real Estate</a:t>
            </a:r>
          </a:p>
          <a:p>
            <a:pPr algn="ctr"/>
            <a:r>
              <a:rPr lang="en-US" dirty="0" smtClean="0">
                <a:solidFill>
                  <a:srgbClr val="000000"/>
                </a:solidFill>
              </a:rPr>
              <a:t>(Estonia)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491856" y="1221570"/>
            <a:ext cx="20702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0000"/>
                </a:solidFill>
              </a:rPr>
              <a:t>Arco Real Estate</a:t>
            </a:r>
          </a:p>
          <a:p>
            <a:pPr algn="ctr"/>
            <a:r>
              <a:rPr lang="et-EE" dirty="0" smtClean="0">
                <a:solidFill>
                  <a:srgbClr val="000000"/>
                </a:solidFill>
              </a:rPr>
              <a:t>  </a:t>
            </a:r>
            <a:r>
              <a:rPr lang="en-US" dirty="0" smtClean="0">
                <a:solidFill>
                  <a:srgbClr val="000000"/>
                </a:solidFill>
              </a:rPr>
              <a:t>(Latvia)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372240" y="1221570"/>
            <a:ext cx="20702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0000"/>
                </a:solidFill>
              </a:rPr>
              <a:t>Arco Real Estate</a:t>
            </a:r>
          </a:p>
          <a:p>
            <a:pPr algn="ctr"/>
            <a:r>
              <a:rPr lang="en-US" dirty="0" smtClean="0">
                <a:solidFill>
                  <a:srgbClr val="000000"/>
                </a:solidFill>
              </a:rPr>
              <a:t>(Bulgaria)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4" name="Ümarnurkne ristkülik 13"/>
          <p:cNvSpPr/>
          <p:nvPr/>
        </p:nvSpPr>
        <p:spPr bwMode="auto">
          <a:xfrm>
            <a:off x="521460" y="2031678"/>
            <a:ext cx="2340312" cy="630084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Ümarnurkne ristkülik 14"/>
          <p:cNvSpPr/>
          <p:nvPr/>
        </p:nvSpPr>
        <p:spPr bwMode="auto">
          <a:xfrm>
            <a:off x="3401844" y="2031678"/>
            <a:ext cx="2340312" cy="630084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Ümarnurkne ristkülik 15"/>
          <p:cNvSpPr/>
          <p:nvPr/>
        </p:nvSpPr>
        <p:spPr bwMode="auto">
          <a:xfrm>
            <a:off x="6282228" y="2031678"/>
            <a:ext cx="2340312" cy="630084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11472" y="2031678"/>
            <a:ext cx="22503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Arco Development</a:t>
            </a:r>
          </a:p>
          <a:p>
            <a:pPr algn="ctr"/>
            <a:r>
              <a:rPr lang="et-EE" dirty="0" smtClean="0">
                <a:solidFill>
                  <a:schemeClr val="bg1"/>
                </a:solidFill>
              </a:rPr>
              <a:t>  </a:t>
            </a:r>
            <a:r>
              <a:rPr lang="en-US" dirty="0" smtClean="0">
                <a:solidFill>
                  <a:schemeClr val="bg1"/>
                </a:solidFill>
              </a:rPr>
              <a:t>(Estonia)</a:t>
            </a:r>
            <a:r>
              <a:rPr lang="et-EE" dirty="0" smtClean="0">
                <a:solidFill>
                  <a:schemeClr val="bg1"/>
                </a:solidFill>
              </a:rPr>
              <a:t> </a:t>
            </a:r>
            <a:endParaRPr lang="en-US" sz="2000" b="1" dirty="0">
              <a:solidFill>
                <a:srgbClr val="00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491856" y="2031678"/>
            <a:ext cx="2250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Arco Development</a:t>
            </a:r>
            <a:r>
              <a:rPr lang="et-EE" b="1" dirty="0" smtClean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(Latvia)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372240" y="2031678"/>
            <a:ext cx="2250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Arco Development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</a:rPr>
              <a:t>(Bulgaria) </a:t>
            </a:r>
            <a:endParaRPr lang="en-US" dirty="0">
              <a:solidFill>
                <a:srgbClr val="000000"/>
              </a:solidFill>
            </a:endParaRPr>
          </a:p>
        </p:txBody>
      </p:sp>
      <p:cxnSp>
        <p:nvCxnSpPr>
          <p:cNvPr id="21" name="Sirgkonnektor 20"/>
          <p:cNvCxnSpPr/>
          <p:nvPr/>
        </p:nvCxnSpPr>
        <p:spPr bwMode="auto">
          <a:xfrm>
            <a:off x="521460" y="1941666"/>
            <a:ext cx="8191092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" name="Sirgkonnektor 21"/>
          <p:cNvCxnSpPr/>
          <p:nvPr/>
        </p:nvCxnSpPr>
        <p:spPr bwMode="auto">
          <a:xfrm>
            <a:off x="521460" y="1131558"/>
            <a:ext cx="8191092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3" name="Ümarnurkne ristkülik 22"/>
          <p:cNvSpPr/>
          <p:nvPr/>
        </p:nvSpPr>
        <p:spPr bwMode="auto">
          <a:xfrm>
            <a:off x="521460" y="3651894"/>
            <a:ext cx="2340312" cy="630084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11472" y="3651894"/>
            <a:ext cx="2250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0000"/>
                </a:solidFill>
              </a:rPr>
              <a:t>Arco Construction</a:t>
            </a:r>
          </a:p>
          <a:p>
            <a:pPr algn="ctr"/>
            <a:r>
              <a:rPr lang="en-US" dirty="0" smtClean="0">
                <a:solidFill>
                  <a:srgbClr val="000000"/>
                </a:solidFill>
              </a:rPr>
              <a:t>(Estonia)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5" name="10-tipuline täht 24"/>
          <p:cNvSpPr/>
          <p:nvPr/>
        </p:nvSpPr>
        <p:spPr bwMode="auto">
          <a:xfrm>
            <a:off x="2681748" y="1221570"/>
            <a:ext cx="540072" cy="360048"/>
          </a:xfrm>
          <a:prstGeom prst="star10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t-EE" sz="1400" b="1" dirty="0"/>
          </a:p>
        </p:txBody>
      </p:sp>
      <p:sp>
        <p:nvSpPr>
          <p:cNvPr id="26" name="10-tipuline täht 25"/>
          <p:cNvSpPr/>
          <p:nvPr/>
        </p:nvSpPr>
        <p:spPr bwMode="auto">
          <a:xfrm>
            <a:off x="5562132" y="1221570"/>
            <a:ext cx="450060" cy="360048"/>
          </a:xfrm>
          <a:prstGeom prst="star10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t-EE" sz="1400" b="1" dirty="0" smtClean="0"/>
          </a:p>
        </p:txBody>
      </p:sp>
      <p:sp>
        <p:nvSpPr>
          <p:cNvPr id="28" name="10-tipuline täht 27"/>
          <p:cNvSpPr/>
          <p:nvPr/>
        </p:nvSpPr>
        <p:spPr bwMode="auto">
          <a:xfrm>
            <a:off x="2681748" y="2031678"/>
            <a:ext cx="360048" cy="360048"/>
          </a:xfrm>
          <a:prstGeom prst="star10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t-EE" sz="1200" b="1" dirty="0" smtClean="0"/>
          </a:p>
        </p:txBody>
      </p:sp>
      <p:sp>
        <p:nvSpPr>
          <p:cNvPr id="29" name="10-tipuline täht 28"/>
          <p:cNvSpPr/>
          <p:nvPr/>
        </p:nvSpPr>
        <p:spPr bwMode="auto">
          <a:xfrm>
            <a:off x="5652144" y="2031678"/>
            <a:ext cx="360048" cy="360048"/>
          </a:xfrm>
          <a:prstGeom prst="star10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t-EE" sz="1200" b="1" dirty="0" smtClean="0"/>
          </a:p>
        </p:txBody>
      </p:sp>
      <p:sp>
        <p:nvSpPr>
          <p:cNvPr id="31" name="10-tipuline täht 30"/>
          <p:cNvSpPr/>
          <p:nvPr/>
        </p:nvSpPr>
        <p:spPr bwMode="auto">
          <a:xfrm>
            <a:off x="2681748" y="3651894"/>
            <a:ext cx="450060" cy="360048"/>
          </a:xfrm>
          <a:prstGeom prst="star10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t-EE" sz="1400" b="1" dirty="0" smtClean="0"/>
          </a:p>
        </p:txBody>
      </p:sp>
      <p:sp>
        <p:nvSpPr>
          <p:cNvPr id="32" name="Ümarnurkne ristkülik 31"/>
          <p:cNvSpPr/>
          <p:nvPr/>
        </p:nvSpPr>
        <p:spPr bwMode="auto">
          <a:xfrm>
            <a:off x="3401844" y="411462"/>
            <a:ext cx="2340312" cy="630084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491856" y="411462"/>
            <a:ext cx="20702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0000"/>
                </a:solidFill>
              </a:rPr>
              <a:t>Arco </a:t>
            </a:r>
            <a:r>
              <a:rPr lang="et-EE" b="1" dirty="0" smtClean="0">
                <a:solidFill>
                  <a:srgbClr val="000000"/>
                </a:solidFill>
              </a:rPr>
              <a:t>Vara</a:t>
            </a:r>
            <a:endParaRPr lang="en-US" b="1" dirty="0" smtClean="0">
              <a:solidFill>
                <a:srgbClr val="000000"/>
              </a:solidFill>
            </a:endParaRPr>
          </a:p>
          <a:p>
            <a:pPr algn="ctr"/>
            <a:r>
              <a:rPr lang="en-US" dirty="0" smtClean="0">
                <a:solidFill>
                  <a:srgbClr val="000000"/>
                </a:solidFill>
              </a:rPr>
              <a:t>(</a:t>
            </a:r>
            <a:r>
              <a:rPr lang="et-EE" dirty="0" smtClean="0">
                <a:solidFill>
                  <a:srgbClr val="000000"/>
                </a:solidFill>
              </a:rPr>
              <a:t>holding</a:t>
            </a:r>
            <a:r>
              <a:rPr lang="en-US" dirty="0" smtClean="0">
                <a:solidFill>
                  <a:srgbClr val="000000"/>
                </a:solidFill>
              </a:rPr>
              <a:t>)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4" name="10-tipuline täht 33"/>
          <p:cNvSpPr/>
          <p:nvPr/>
        </p:nvSpPr>
        <p:spPr bwMode="auto">
          <a:xfrm>
            <a:off x="5562132" y="411462"/>
            <a:ext cx="450060" cy="360048"/>
          </a:xfrm>
          <a:prstGeom prst="star10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t-EE" sz="1400" b="1" dirty="0" smtClean="0"/>
          </a:p>
        </p:txBody>
      </p:sp>
      <p:sp>
        <p:nvSpPr>
          <p:cNvPr id="35" name="10-tipuline täht 34"/>
          <p:cNvSpPr/>
          <p:nvPr/>
        </p:nvSpPr>
        <p:spPr bwMode="auto">
          <a:xfrm>
            <a:off x="8442516" y="1221570"/>
            <a:ext cx="360048" cy="360048"/>
          </a:xfrm>
          <a:prstGeom prst="star10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t-EE" sz="1400" b="1" dirty="0" smtClean="0"/>
          </a:p>
        </p:txBody>
      </p:sp>
      <p:sp>
        <p:nvSpPr>
          <p:cNvPr id="36" name="10-tipuline täht 35"/>
          <p:cNvSpPr/>
          <p:nvPr/>
        </p:nvSpPr>
        <p:spPr bwMode="auto">
          <a:xfrm>
            <a:off x="8442516" y="2031678"/>
            <a:ext cx="360048" cy="360048"/>
          </a:xfrm>
          <a:prstGeom prst="star10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t-EE" sz="1400" b="1" dirty="0" smtClean="0"/>
          </a:p>
        </p:txBody>
      </p:sp>
      <p:sp>
        <p:nvSpPr>
          <p:cNvPr id="39" name="Ümarnurkne ristkülik 31"/>
          <p:cNvSpPr/>
          <p:nvPr/>
        </p:nvSpPr>
        <p:spPr bwMode="auto">
          <a:xfrm>
            <a:off x="6282228" y="2841786"/>
            <a:ext cx="2340312" cy="630084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372240" y="2841786"/>
            <a:ext cx="20702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0000"/>
                </a:solidFill>
              </a:rPr>
              <a:t>Facility manag</a:t>
            </a:r>
            <a:r>
              <a:rPr lang="et-EE" b="1" dirty="0" smtClean="0">
                <a:solidFill>
                  <a:srgbClr val="000000"/>
                </a:solidFill>
              </a:rPr>
              <a:t>.</a:t>
            </a:r>
            <a:endParaRPr lang="en-US" b="1" dirty="0" smtClean="0">
              <a:solidFill>
                <a:srgbClr val="000000"/>
              </a:solidFill>
            </a:endParaRPr>
          </a:p>
          <a:p>
            <a:pPr algn="ctr"/>
            <a:r>
              <a:rPr lang="en-US" dirty="0" smtClean="0">
                <a:solidFill>
                  <a:srgbClr val="000000"/>
                </a:solidFill>
              </a:rPr>
              <a:t>(Bulgaria)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1" name="10-tipuline täht 33"/>
          <p:cNvSpPr/>
          <p:nvPr/>
        </p:nvSpPr>
        <p:spPr bwMode="auto">
          <a:xfrm>
            <a:off x="8442516" y="2841786"/>
            <a:ext cx="360048" cy="360048"/>
          </a:xfrm>
          <a:prstGeom prst="star10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t-EE" sz="1400" b="1" dirty="0" smtClean="0"/>
          </a:p>
        </p:txBody>
      </p:sp>
      <p:cxnSp>
        <p:nvCxnSpPr>
          <p:cNvPr id="37" name="Sirgkonnektor 36"/>
          <p:cNvCxnSpPr/>
          <p:nvPr/>
        </p:nvCxnSpPr>
        <p:spPr bwMode="auto">
          <a:xfrm>
            <a:off x="521460" y="2751774"/>
            <a:ext cx="8191092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8" name="Sirgkonnektor 37"/>
          <p:cNvCxnSpPr/>
          <p:nvPr/>
        </p:nvCxnSpPr>
        <p:spPr bwMode="auto">
          <a:xfrm>
            <a:off x="521460" y="3561882"/>
            <a:ext cx="8191092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44" name="Pilt 43" descr="A-Warning-Sign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21700" y="2391726"/>
            <a:ext cx="385740" cy="321450"/>
          </a:xfrm>
          <a:prstGeom prst="rect">
            <a:avLst/>
          </a:prstGeom>
        </p:spPr>
      </p:pic>
      <p:pic>
        <p:nvPicPr>
          <p:cNvPr id="46" name="Pilt 45" descr="A-Warning-Sign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082468" y="2391726"/>
            <a:ext cx="385740" cy="321450"/>
          </a:xfrm>
          <a:prstGeom prst="rect">
            <a:avLst/>
          </a:prstGeom>
        </p:spPr>
      </p:pic>
      <p:pic>
        <p:nvPicPr>
          <p:cNvPr id="47" name="Pilt 46" descr="A-Warning-Sign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642276" y="4101954"/>
            <a:ext cx="324043" cy="270036"/>
          </a:xfrm>
          <a:prstGeom prst="rect">
            <a:avLst/>
          </a:prstGeom>
        </p:spPr>
      </p:pic>
      <p:sp>
        <p:nvSpPr>
          <p:cNvPr id="48" name="TextBox 47"/>
          <p:cNvSpPr txBox="1"/>
          <p:nvPr/>
        </p:nvSpPr>
        <p:spPr>
          <a:xfrm>
            <a:off x="7002324" y="4101954"/>
            <a:ext cx="23403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chemeClr val="bg1"/>
                </a:solidFill>
              </a:rPr>
              <a:t>-</a:t>
            </a:r>
            <a:r>
              <a:rPr lang="et-EE" sz="900" dirty="0" smtClean="0">
                <a:solidFill>
                  <a:schemeClr val="bg1"/>
                </a:solidFill>
              </a:rPr>
              <a:t> </a:t>
            </a:r>
            <a:r>
              <a:rPr lang="en-US" sz="900" dirty="0" smtClean="0">
                <a:solidFill>
                  <a:schemeClr val="bg1"/>
                </a:solidFill>
              </a:rPr>
              <a:t>subject to restructuring &amp; stabilization</a:t>
            </a:r>
            <a:endParaRPr lang="en-US" sz="900" dirty="0">
              <a:solidFill>
                <a:schemeClr val="bg1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2681748" y="3741906"/>
            <a:ext cx="5400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000" b="1" dirty="0" smtClean="0"/>
              <a:t>22+5</a:t>
            </a:r>
            <a:endParaRPr lang="et-EE" sz="1000" b="1" dirty="0"/>
          </a:p>
        </p:txBody>
      </p:sp>
      <p:sp>
        <p:nvSpPr>
          <p:cNvPr id="50" name="TextBox 49"/>
          <p:cNvSpPr txBox="1"/>
          <p:nvPr/>
        </p:nvSpPr>
        <p:spPr>
          <a:xfrm>
            <a:off x="8442516" y="1311582"/>
            <a:ext cx="3600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t-EE" sz="1000" b="1" dirty="0" smtClean="0"/>
              <a:t>19</a:t>
            </a:r>
            <a:endParaRPr lang="et-EE" sz="1000" b="1" dirty="0"/>
          </a:p>
        </p:txBody>
      </p:sp>
      <p:sp>
        <p:nvSpPr>
          <p:cNvPr id="51" name="TextBox 50"/>
          <p:cNvSpPr txBox="1"/>
          <p:nvPr/>
        </p:nvSpPr>
        <p:spPr>
          <a:xfrm>
            <a:off x="8532528" y="2121690"/>
            <a:ext cx="1800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t-EE" sz="1000" b="1" dirty="0" smtClean="0"/>
              <a:t>2</a:t>
            </a:r>
            <a:endParaRPr lang="et-EE" sz="1000" b="1" dirty="0"/>
          </a:p>
        </p:txBody>
      </p:sp>
      <p:sp>
        <p:nvSpPr>
          <p:cNvPr id="52" name="TextBox 51"/>
          <p:cNvSpPr txBox="1"/>
          <p:nvPr/>
        </p:nvSpPr>
        <p:spPr>
          <a:xfrm>
            <a:off x="8532528" y="2931798"/>
            <a:ext cx="1800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t-EE" sz="1000" b="1" dirty="0" smtClean="0"/>
              <a:t>2</a:t>
            </a:r>
            <a:endParaRPr lang="et-EE" sz="1000" b="1" dirty="0"/>
          </a:p>
        </p:txBody>
      </p:sp>
      <p:sp>
        <p:nvSpPr>
          <p:cNvPr id="53" name="TextBox 52"/>
          <p:cNvSpPr txBox="1"/>
          <p:nvPr/>
        </p:nvSpPr>
        <p:spPr>
          <a:xfrm>
            <a:off x="2681748" y="1311582"/>
            <a:ext cx="6300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000" b="1" dirty="0" smtClean="0">
                <a:solidFill>
                  <a:srgbClr val="800000"/>
                </a:solidFill>
              </a:rPr>
              <a:t>10+42</a:t>
            </a:r>
            <a:endParaRPr lang="et-EE" sz="1000" b="1" dirty="0">
              <a:solidFill>
                <a:srgbClr val="800000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2771760" y="2121690"/>
            <a:ext cx="1800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t-EE" sz="1000" b="1" dirty="0" smtClean="0"/>
              <a:t>5</a:t>
            </a:r>
            <a:endParaRPr lang="et-EE" sz="1000" b="1" dirty="0"/>
          </a:p>
        </p:txBody>
      </p:sp>
      <p:sp>
        <p:nvSpPr>
          <p:cNvPr id="55" name="TextBox 54"/>
          <p:cNvSpPr txBox="1"/>
          <p:nvPr/>
        </p:nvSpPr>
        <p:spPr>
          <a:xfrm>
            <a:off x="5742156" y="2121690"/>
            <a:ext cx="1800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t-EE" sz="1000" b="1" dirty="0" smtClean="0"/>
              <a:t>1</a:t>
            </a:r>
            <a:endParaRPr lang="et-EE" sz="1000" b="1" dirty="0"/>
          </a:p>
        </p:txBody>
      </p:sp>
      <p:sp>
        <p:nvSpPr>
          <p:cNvPr id="56" name="TextBox 55"/>
          <p:cNvSpPr txBox="1"/>
          <p:nvPr/>
        </p:nvSpPr>
        <p:spPr>
          <a:xfrm>
            <a:off x="5562132" y="1311582"/>
            <a:ext cx="5400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000" b="1" dirty="0" smtClean="0">
                <a:solidFill>
                  <a:srgbClr val="800000"/>
                </a:solidFill>
              </a:rPr>
              <a:t>8+58</a:t>
            </a:r>
            <a:endParaRPr lang="et-EE" sz="1000" b="1" dirty="0">
              <a:solidFill>
                <a:srgbClr val="800000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562132" y="501474"/>
            <a:ext cx="4500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t-EE" sz="1000" b="1" dirty="0" smtClean="0"/>
              <a:t>6+1</a:t>
            </a:r>
            <a:endParaRPr lang="et-EE" sz="1000" b="1" dirty="0"/>
          </a:p>
        </p:txBody>
      </p:sp>
      <p:sp>
        <p:nvSpPr>
          <p:cNvPr id="58" name="10-tipuline täht 57"/>
          <p:cNvSpPr/>
          <p:nvPr/>
        </p:nvSpPr>
        <p:spPr bwMode="auto">
          <a:xfrm>
            <a:off x="6642276" y="3741906"/>
            <a:ext cx="360048" cy="360048"/>
          </a:xfrm>
          <a:prstGeom prst="star10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t-EE" sz="1400" b="1" dirty="0" smtClean="0"/>
          </a:p>
        </p:txBody>
      </p:sp>
      <p:sp>
        <p:nvSpPr>
          <p:cNvPr id="59" name="Ristkülik 58"/>
          <p:cNvSpPr/>
          <p:nvPr/>
        </p:nvSpPr>
        <p:spPr>
          <a:xfrm>
            <a:off x="7002324" y="3741906"/>
            <a:ext cx="22316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 smtClean="0">
                <a:solidFill>
                  <a:srgbClr val="FFFFFF"/>
                </a:solidFill>
              </a:rPr>
              <a:t>- Employment contracts + agency agreements &amp; other</a:t>
            </a:r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6552264" y="3831918"/>
            <a:ext cx="5400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900" b="1" dirty="0" smtClean="0">
                <a:solidFill>
                  <a:srgbClr val="800000"/>
                </a:solidFill>
              </a:rPr>
              <a:t>10+42</a:t>
            </a:r>
            <a:endParaRPr lang="et-EE" sz="900" b="1" dirty="0">
              <a:solidFill>
                <a:srgbClr val="800000"/>
              </a:solidFill>
            </a:endParaRPr>
          </a:p>
        </p:txBody>
      </p:sp>
      <p:sp>
        <p:nvSpPr>
          <p:cNvPr id="61" name="Ristkülik 60"/>
          <p:cNvSpPr/>
          <p:nvPr/>
        </p:nvSpPr>
        <p:spPr>
          <a:xfrm>
            <a:off x="251424" y="0"/>
            <a:ext cx="270036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kumimoji="1" lang="en-US" sz="3200" kern="0" dirty="0" smtClean="0">
                <a:solidFill>
                  <a:schemeClr val="bg1"/>
                </a:solidFill>
                <a:cs typeface="Arial" charset="0"/>
              </a:rPr>
              <a:t>Group overview</a:t>
            </a:r>
            <a:endParaRPr kumimoji="1" lang="en-US" sz="3200" kern="0" dirty="0">
              <a:solidFill>
                <a:schemeClr val="bg1"/>
              </a:solidFill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TextBox 7"/>
          <p:cNvSpPr txBox="1">
            <a:spLocks noChangeArrowheads="1"/>
          </p:cNvSpPr>
          <p:nvPr/>
        </p:nvSpPr>
        <p:spPr bwMode="auto">
          <a:xfrm>
            <a:off x="161412" y="591486"/>
            <a:ext cx="5940792" cy="4539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600" b="1" dirty="0" smtClean="0">
                <a:solidFill>
                  <a:schemeClr val="accent4">
                    <a:lumMod val="10000"/>
                  </a:schemeClr>
                </a:solidFill>
              </a:rPr>
              <a:t>MADRID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Sofia</a:t>
            </a:r>
            <a:r>
              <a:rPr lang="en-US" dirty="0" smtClean="0">
                <a:solidFill>
                  <a:schemeClr val="bg1"/>
                </a:solidFill>
              </a:rPr>
              <a:t> (residential</a:t>
            </a:r>
            <a:r>
              <a:rPr lang="et-EE" dirty="0" smtClean="0">
                <a:solidFill>
                  <a:schemeClr val="bg1"/>
                </a:solidFill>
              </a:rPr>
              <a:t>, </a:t>
            </a:r>
            <a:r>
              <a:rPr lang="en-US" dirty="0" smtClean="0">
                <a:solidFill>
                  <a:schemeClr val="bg1"/>
                </a:solidFill>
              </a:rPr>
              <a:t>commercial</a:t>
            </a:r>
            <a:r>
              <a:rPr lang="et-EE" dirty="0" smtClean="0">
                <a:solidFill>
                  <a:schemeClr val="bg1"/>
                </a:solidFill>
              </a:rPr>
              <a:t> product </a:t>
            </a:r>
            <a:r>
              <a:rPr lang="en-US" dirty="0" smtClean="0">
                <a:solidFill>
                  <a:schemeClr val="bg1"/>
                </a:solidFill>
              </a:rPr>
              <a:t>)	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US" sz="1400" dirty="0" smtClean="0">
                <a:solidFill>
                  <a:schemeClr val="bg1"/>
                </a:solidFill>
              </a:rPr>
              <a:t>  Completed in 2010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US" sz="1400" dirty="0" smtClean="0">
                <a:solidFill>
                  <a:schemeClr val="bg1"/>
                </a:solidFill>
              </a:rPr>
              <a:t>   87 apartments in total, 10 200 m2</a:t>
            </a:r>
          </a:p>
          <a:p>
            <a:pPr lvl="1">
              <a:spcAft>
                <a:spcPts val="600"/>
              </a:spcAft>
              <a:buFont typeface="Wingdings" pitchFamily="2" charset="2"/>
              <a:buChar char="Ø"/>
            </a:pPr>
            <a:r>
              <a:rPr lang="en-US" sz="1400" dirty="0" smtClean="0">
                <a:solidFill>
                  <a:schemeClr val="bg1"/>
                </a:solidFill>
              </a:rPr>
              <a:t>  52 apts. sold/booked (60%) Delivery frozen</a:t>
            </a:r>
          </a:p>
          <a:p>
            <a:pPr lvl="1">
              <a:spcAft>
                <a:spcPts val="600"/>
              </a:spcAft>
              <a:buFont typeface="Wingdings" pitchFamily="2" charset="2"/>
              <a:buChar char="Ø"/>
            </a:pPr>
            <a:r>
              <a:rPr lang="en-US" sz="1400" dirty="0" smtClean="0">
                <a:solidFill>
                  <a:schemeClr val="bg1"/>
                </a:solidFill>
              </a:rPr>
              <a:t>  10 apts. cash flow (11%)</a:t>
            </a:r>
          </a:p>
          <a:p>
            <a:pPr lvl="1">
              <a:spcAft>
                <a:spcPts val="600"/>
              </a:spcAft>
              <a:buFont typeface="Wingdings" pitchFamily="2" charset="2"/>
              <a:buChar char="Ø"/>
            </a:pPr>
            <a:r>
              <a:rPr lang="en-US" sz="1400" dirty="0" smtClean="0">
                <a:solidFill>
                  <a:schemeClr val="bg1"/>
                </a:solidFill>
              </a:rPr>
              <a:t>  25 apts. in stock (29%)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US" sz="1400" dirty="0" smtClean="0">
                <a:solidFill>
                  <a:schemeClr val="bg1"/>
                </a:solidFill>
              </a:rPr>
              <a:t>  2 600 m2 cash flow</a:t>
            </a:r>
            <a:r>
              <a:rPr lang="et-EE" sz="1400" dirty="0" smtClean="0">
                <a:solidFill>
                  <a:schemeClr val="bg1"/>
                </a:solidFill>
              </a:rPr>
              <a:t>:</a:t>
            </a:r>
            <a:r>
              <a:rPr lang="en-US" sz="1400" dirty="0" smtClean="0">
                <a:solidFill>
                  <a:schemeClr val="bg1"/>
                </a:solidFill>
              </a:rPr>
              <a:t> commercial street (88% occupied)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US" sz="1400" dirty="0" smtClean="0">
                <a:solidFill>
                  <a:schemeClr val="bg1"/>
                </a:solidFill>
              </a:rPr>
              <a:t>  4 700 m2 cash flow</a:t>
            </a:r>
            <a:r>
              <a:rPr lang="et-EE" sz="1400" dirty="0" smtClean="0">
                <a:solidFill>
                  <a:schemeClr val="bg1"/>
                </a:solidFill>
              </a:rPr>
              <a:t>:</a:t>
            </a:r>
            <a:r>
              <a:rPr lang="en-US" sz="1400" dirty="0" smtClean="0">
                <a:solidFill>
                  <a:schemeClr val="bg1"/>
                </a:solidFill>
              </a:rPr>
              <a:t> offices on levels 2 and 3 (100%</a:t>
            </a:r>
            <a:r>
              <a:rPr lang="et-EE" sz="1400" dirty="0" smtClean="0">
                <a:solidFill>
                  <a:schemeClr val="bg1"/>
                </a:solidFill>
              </a:rPr>
              <a:t> occupied</a:t>
            </a:r>
            <a:r>
              <a:rPr lang="en-US" sz="1400" dirty="0" smtClean="0">
                <a:solidFill>
                  <a:schemeClr val="bg1"/>
                </a:solidFill>
              </a:rPr>
              <a:t>)</a:t>
            </a:r>
          </a:p>
          <a:p>
            <a:pPr>
              <a:spcAft>
                <a:spcPts val="0"/>
              </a:spcAft>
              <a:buFont typeface="Arial" pitchFamily="34" charset="0"/>
              <a:buChar char="•"/>
            </a:pPr>
            <a:r>
              <a:rPr lang="en-US" sz="1400" dirty="0" smtClean="0">
                <a:solidFill>
                  <a:schemeClr val="bg1"/>
                </a:solidFill>
              </a:rPr>
              <a:t>  165 underground garage and parking place units – 37 sold/booked,</a:t>
            </a:r>
            <a:r>
              <a:rPr lang="et-EE" sz="1400" dirty="0" smtClean="0">
                <a:solidFill>
                  <a:schemeClr val="bg1"/>
                </a:solidFill>
              </a:rPr>
              <a:t>     </a:t>
            </a:r>
          </a:p>
          <a:p>
            <a:pPr>
              <a:spcAft>
                <a:spcPts val="600"/>
              </a:spcAft>
            </a:pPr>
            <a:r>
              <a:rPr lang="et-EE" sz="1400" dirty="0" smtClean="0">
                <a:solidFill>
                  <a:schemeClr val="bg1"/>
                </a:solidFill>
              </a:rPr>
              <a:t>   </a:t>
            </a:r>
            <a:r>
              <a:rPr lang="en-US" sz="1400" dirty="0" smtClean="0">
                <a:solidFill>
                  <a:schemeClr val="bg1"/>
                </a:solidFill>
              </a:rPr>
              <a:t>103 </a:t>
            </a:r>
            <a:r>
              <a:rPr lang="et-EE" sz="1400" dirty="0" err="1" smtClean="0">
                <a:solidFill>
                  <a:schemeClr val="bg1"/>
                </a:solidFill>
              </a:rPr>
              <a:t>cash</a:t>
            </a:r>
            <a:r>
              <a:rPr lang="et-EE" sz="1400" dirty="0" smtClean="0">
                <a:solidFill>
                  <a:schemeClr val="bg1"/>
                </a:solidFill>
              </a:rPr>
              <a:t> </a:t>
            </a:r>
            <a:r>
              <a:rPr lang="et-EE" sz="1400" dirty="0" err="1" smtClean="0">
                <a:solidFill>
                  <a:schemeClr val="bg1"/>
                </a:solidFill>
              </a:rPr>
              <a:t>flow</a:t>
            </a:r>
            <a:r>
              <a:rPr lang="en-US" sz="1400" dirty="0" smtClean="0">
                <a:solidFill>
                  <a:schemeClr val="bg1"/>
                </a:solidFill>
              </a:rPr>
              <a:t>, 25 </a:t>
            </a:r>
            <a:r>
              <a:rPr lang="et-EE" sz="1400" dirty="0" smtClean="0">
                <a:solidFill>
                  <a:schemeClr val="bg1"/>
                </a:solidFill>
              </a:rPr>
              <a:t>in </a:t>
            </a:r>
            <a:r>
              <a:rPr lang="en-US" sz="1400" dirty="0" smtClean="0">
                <a:solidFill>
                  <a:schemeClr val="bg1"/>
                </a:solidFill>
              </a:rPr>
              <a:t>stock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US" sz="1400" dirty="0" smtClean="0">
                <a:solidFill>
                  <a:schemeClr val="bg1"/>
                </a:solidFill>
              </a:rPr>
              <a:t>  Current loan exposure above 13 mln </a:t>
            </a:r>
            <a:r>
              <a:rPr lang="et-EE" sz="1400" dirty="0" smtClean="0">
                <a:solidFill>
                  <a:schemeClr val="bg1"/>
                </a:solidFill>
              </a:rPr>
              <a:t>eur</a:t>
            </a:r>
            <a:endParaRPr lang="en-US" sz="1400" dirty="0" smtClean="0">
              <a:solidFill>
                <a:schemeClr val="bg1"/>
              </a:solidFill>
            </a:endParaRP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US" sz="1400" dirty="0" smtClean="0">
                <a:solidFill>
                  <a:schemeClr val="bg1"/>
                </a:solidFill>
              </a:rPr>
              <a:t>  Intensive restructuring ongoing to stabilize situation</a:t>
            </a:r>
          </a:p>
          <a:p>
            <a:endParaRPr lang="en-US" dirty="0" smtClean="0">
              <a:solidFill>
                <a:schemeClr val="bg1"/>
              </a:solidFill>
            </a:endParaRPr>
          </a:p>
          <a:p>
            <a:endParaRPr lang="en-US" dirty="0" smtClean="0">
              <a:solidFill>
                <a:schemeClr val="bg1"/>
              </a:solidFill>
            </a:endParaRPr>
          </a:p>
          <a:p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13" name="Title 19"/>
          <p:cNvSpPr txBox="1">
            <a:spLocks/>
          </p:cNvSpPr>
          <p:nvPr/>
        </p:nvSpPr>
        <p:spPr>
          <a:xfrm>
            <a:off x="161412" y="0"/>
            <a:ext cx="5850780" cy="63022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kumimoji="1" lang="en-US" sz="3200" kern="0" dirty="0" smtClean="0">
                <a:solidFill>
                  <a:schemeClr val="bg1"/>
                </a:solidFill>
                <a:ea typeface="+mj-ea"/>
                <a:cs typeface="Arial" charset="0"/>
              </a:rPr>
              <a:t>Arco Development Bulgaria</a:t>
            </a:r>
            <a:endParaRPr kumimoji="1" lang="en-US" sz="3200" kern="0" dirty="0">
              <a:solidFill>
                <a:schemeClr val="bg1"/>
              </a:solidFill>
              <a:ea typeface="+mj-ea"/>
              <a:cs typeface="Arial" charset="0"/>
            </a:endParaRPr>
          </a:p>
        </p:txBody>
      </p:sp>
      <p:pic>
        <p:nvPicPr>
          <p:cNvPr id="12" name="Picture 25" descr="O:\AVG\EMAETTEVOTE\TUGITEENUSED\TURUNDUS\Arendusdivisjon\AV_arendusprojektid\Madrid\Pildid\Arco Vara BG residential + retail Boulevard Residence Madrid_smal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22181" y="141429"/>
            <a:ext cx="3060408" cy="207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5" name="Picture 1" descr="C:\Users\egert\Pictures\Apr.2012 Sofia\DSC_041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22180" y="2301714"/>
            <a:ext cx="3060408" cy="2064862"/>
          </a:xfrm>
          <a:prstGeom prst="rect">
            <a:avLst/>
          </a:prstGeom>
          <a:noFill/>
        </p:spPr>
      </p:pic>
      <p:pic>
        <p:nvPicPr>
          <p:cNvPr id="6" name="Pilt 5" descr="A-Warning-Sign2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292096" y="4011942"/>
            <a:ext cx="432057" cy="3600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TextBox 11"/>
          <p:cNvSpPr txBox="1">
            <a:spLocks noChangeArrowheads="1"/>
          </p:cNvSpPr>
          <p:nvPr/>
        </p:nvSpPr>
        <p:spPr bwMode="auto">
          <a:xfrm>
            <a:off x="161412" y="591486"/>
            <a:ext cx="6300840" cy="3500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600" b="1" dirty="0" smtClean="0">
                <a:solidFill>
                  <a:schemeClr val="accent4">
                    <a:lumMod val="10000"/>
                  </a:schemeClr>
                </a:solidFill>
              </a:rPr>
              <a:t>MANASTIRSKI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Sofia</a:t>
            </a:r>
            <a:r>
              <a:rPr lang="en-US" dirty="0" smtClean="0">
                <a:solidFill>
                  <a:schemeClr val="bg1"/>
                </a:solidFill>
              </a:rPr>
              <a:t> (</a:t>
            </a:r>
            <a:r>
              <a:rPr lang="en-US" dirty="0" err="1" smtClean="0">
                <a:solidFill>
                  <a:schemeClr val="bg1"/>
                </a:solidFill>
              </a:rPr>
              <a:t>resid</a:t>
            </a:r>
            <a:r>
              <a:rPr lang="en-US" dirty="0" smtClean="0">
                <a:solidFill>
                  <a:schemeClr val="bg1"/>
                </a:solidFill>
              </a:rPr>
              <a:t>., commercial product)</a:t>
            </a:r>
          </a:p>
          <a:p>
            <a:pPr>
              <a:spcAft>
                <a:spcPts val="300"/>
              </a:spcAft>
              <a:buFont typeface="Arial" pitchFamily="34" charset="0"/>
              <a:buChar char="•"/>
            </a:pPr>
            <a:r>
              <a:rPr lang="et-EE" sz="1400" dirty="0" smtClean="0">
                <a:solidFill>
                  <a:schemeClr val="bg1"/>
                </a:solidFill>
              </a:rPr>
              <a:t>   </a:t>
            </a:r>
            <a:r>
              <a:rPr lang="en-US" sz="1400" dirty="0" smtClean="0">
                <a:solidFill>
                  <a:schemeClr val="bg1"/>
                </a:solidFill>
              </a:rPr>
              <a:t>Stage 1 – fully completed in April 2012</a:t>
            </a:r>
          </a:p>
          <a:p>
            <a:pPr lvl="1">
              <a:spcAft>
                <a:spcPts val="300"/>
              </a:spcAft>
              <a:buFont typeface="Wingdings" pitchFamily="2" charset="2"/>
              <a:buChar char="Ø"/>
            </a:pPr>
            <a:r>
              <a:rPr lang="en-US" sz="1400" dirty="0" smtClean="0">
                <a:solidFill>
                  <a:schemeClr val="bg1"/>
                </a:solidFill>
              </a:rPr>
              <a:t> 74 apts., 6 65</a:t>
            </a:r>
            <a:r>
              <a:rPr lang="et-EE" sz="1400" dirty="0" smtClean="0">
                <a:solidFill>
                  <a:schemeClr val="bg1"/>
                </a:solidFill>
              </a:rPr>
              <a:t>0</a:t>
            </a:r>
            <a:r>
              <a:rPr lang="en-US" sz="1400" dirty="0" smtClean="0">
                <a:solidFill>
                  <a:schemeClr val="bg1"/>
                </a:solidFill>
              </a:rPr>
              <a:t> m2 (63 sold/booked, 85%)</a:t>
            </a:r>
            <a:r>
              <a:rPr lang="et-EE" sz="1400" dirty="0" smtClean="0">
                <a:solidFill>
                  <a:schemeClr val="bg1"/>
                </a:solidFill>
              </a:rPr>
              <a:t> </a:t>
            </a:r>
            <a:r>
              <a:rPr lang="en-US" sz="1400" dirty="0" smtClean="0">
                <a:solidFill>
                  <a:schemeClr val="bg1"/>
                </a:solidFill>
              </a:rPr>
              <a:t>Delivery frozen</a:t>
            </a:r>
          </a:p>
          <a:p>
            <a:pPr lvl="1">
              <a:spcAft>
                <a:spcPts val="300"/>
              </a:spcAft>
              <a:buFont typeface="Wingdings" pitchFamily="2" charset="2"/>
              <a:buChar char="Ø"/>
            </a:pPr>
            <a:r>
              <a:rPr lang="en-US" sz="1400" dirty="0" smtClean="0">
                <a:solidFill>
                  <a:schemeClr val="bg1"/>
                </a:solidFill>
              </a:rPr>
              <a:t> 6 shops, 23</a:t>
            </a:r>
            <a:r>
              <a:rPr lang="et-EE" sz="1400" dirty="0" smtClean="0">
                <a:solidFill>
                  <a:schemeClr val="bg1"/>
                </a:solidFill>
              </a:rPr>
              <a:t>0</a:t>
            </a:r>
            <a:r>
              <a:rPr lang="en-US" sz="1400" dirty="0" smtClean="0">
                <a:solidFill>
                  <a:schemeClr val="bg1"/>
                </a:solidFill>
              </a:rPr>
              <a:t> m2 (5 sold/booked, 83%)</a:t>
            </a:r>
          </a:p>
          <a:p>
            <a:pPr lvl="1">
              <a:spcAft>
                <a:spcPts val="300"/>
              </a:spcAft>
              <a:buFont typeface="Wingdings" pitchFamily="2" charset="2"/>
              <a:buChar char="Ø"/>
            </a:pPr>
            <a:r>
              <a:rPr lang="en-US" sz="1400" dirty="0" smtClean="0">
                <a:solidFill>
                  <a:schemeClr val="bg1"/>
                </a:solidFill>
              </a:rPr>
              <a:t> 84 parking places (35 sold/booked, 42%)  </a:t>
            </a:r>
            <a:endParaRPr lang="et-EE" sz="1400" dirty="0" smtClean="0">
              <a:solidFill>
                <a:schemeClr val="bg1"/>
              </a:solidFill>
            </a:endParaRPr>
          </a:p>
          <a:p>
            <a:pPr lvl="1">
              <a:spcAft>
                <a:spcPts val="300"/>
              </a:spcAft>
              <a:buFont typeface="Wingdings" pitchFamily="2" charset="2"/>
              <a:buChar char="Ø"/>
            </a:pPr>
            <a:r>
              <a:rPr lang="et-EE" sz="1400" dirty="0" smtClean="0">
                <a:solidFill>
                  <a:schemeClr val="bg1"/>
                </a:solidFill>
              </a:rPr>
              <a:t> </a:t>
            </a:r>
            <a:r>
              <a:rPr lang="en-US" sz="1400" dirty="0" smtClean="0">
                <a:solidFill>
                  <a:schemeClr val="bg1"/>
                </a:solidFill>
              </a:rPr>
              <a:t>11 apts., </a:t>
            </a:r>
            <a:r>
              <a:rPr lang="et-EE" sz="1400" dirty="0" smtClean="0">
                <a:solidFill>
                  <a:schemeClr val="bg1"/>
                </a:solidFill>
              </a:rPr>
              <a:t>1</a:t>
            </a:r>
            <a:r>
              <a:rPr lang="en-US" sz="1400" dirty="0" smtClean="0">
                <a:solidFill>
                  <a:schemeClr val="bg1"/>
                </a:solidFill>
              </a:rPr>
              <a:t> </a:t>
            </a:r>
            <a:r>
              <a:rPr lang="en-US" sz="1400" dirty="0" smtClean="0">
                <a:solidFill>
                  <a:schemeClr val="bg1"/>
                </a:solidFill>
              </a:rPr>
              <a:t>shop </a:t>
            </a:r>
            <a:r>
              <a:rPr lang="en-US" sz="1400" dirty="0" smtClean="0">
                <a:solidFill>
                  <a:schemeClr val="bg1"/>
                </a:solidFill>
              </a:rPr>
              <a:t>and 49 parking places in stock </a:t>
            </a:r>
          </a:p>
          <a:p>
            <a:pPr>
              <a:spcAft>
                <a:spcPts val="300"/>
              </a:spcAft>
            </a:pPr>
            <a:endParaRPr lang="et-EE" sz="800" dirty="0" smtClean="0">
              <a:solidFill>
                <a:schemeClr val="bg1"/>
              </a:solidFill>
            </a:endParaRPr>
          </a:p>
          <a:p>
            <a:pPr>
              <a:spcAft>
                <a:spcPts val="300"/>
              </a:spcAft>
              <a:buFont typeface="Arial" pitchFamily="34" charset="0"/>
              <a:buChar char="•"/>
            </a:pPr>
            <a:r>
              <a:rPr lang="et-EE" sz="1400" dirty="0" smtClean="0">
                <a:solidFill>
                  <a:schemeClr val="bg1"/>
                </a:solidFill>
              </a:rPr>
              <a:t>   </a:t>
            </a:r>
            <a:r>
              <a:rPr lang="en-US" sz="1400" dirty="0" smtClean="0">
                <a:solidFill>
                  <a:schemeClr val="bg1"/>
                </a:solidFill>
              </a:rPr>
              <a:t>Stages 2 and 3 – completed at 0-level</a:t>
            </a:r>
          </a:p>
          <a:p>
            <a:pPr lvl="1">
              <a:spcAft>
                <a:spcPts val="300"/>
              </a:spcAft>
              <a:buFont typeface="Wingdings" pitchFamily="2" charset="2"/>
              <a:buChar char="Ø"/>
            </a:pPr>
            <a:r>
              <a:rPr lang="en-US" sz="1400" dirty="0" smtClean="0">
                <a:solidFill>
                  <a:schemeClr val="bg1"/>
                </a:solidFill>
              </a:rPr>
              <a:t> 210 apts., 18 </a:t>
            </a:r>
            <a:r>
              <a:rPr lang="et-EE" sz="1400" dirty="0" smtClean="0">
                <a:solidFill>
                  <a:schemeClr val="bg1"/>
                </a:solidFill>
              </a:rPr>
              <a:t>300</a:t>
            </a:r>
            <a:r>
              <a:rPr lang="en-US" sz="1400" dirty="0" smtClean="0">
                <a:solidFill>
                  <a:schemeClr val="bg1"/>
                </a:solidFill>
              </a:rPr>
              <a:t> m2</a:t>
            </a:r>
          </a:p>
          <a:p>
            <a:pPr lvl="1">
              <a:spcAft>
                <a:spcPts val="300"/>
              </a:spcAft>
              <a:buFont typeface="Wingdings" pitchFamily="2" charset="2"/>
              <a:buChar char="Ø"/>
            </a:pPr>
            <a:r>
              <a:rPr lang="en-US" sz="1400" dirty="0" smtClean="0">
                <a:solidFill>
                  <a:schemeClr val="bg1"/>
                </a:solidFill>
              </a:rPr>
              <a:t> 19 shops, 1 </a:t>
            </a:r>
            <a:r>
              <a:rPr lang="et-EE" sz="1400" dirty="0" smtClean="0">
                <a:solidFill>
                  <a:schemeClr val="bg1"/>
                </a:solidFill>
              </a:rPr>
              <a:t>200</a:t>
            </a:r>
            <a:r>
              <a:rPr lang="en-US" sz="1400" dirty="0" smtClean="0">
                <a:solidFill>
                  <a:schemeClr val="bg1"/>
                </a:solidFill>
              </a:rPr>
              <a:t> m2</a:t>
            </a:r>
          </a:p>
          <a:p>
            <a:pPr lvl="1">
              <a:spcAft>
                <a:spcPts val="300"/>
              </a:spcAft>
              <a:buFont typeface="Wingdings" pitchFamily="2" charset="2"/>
              <a:buChar char="Ø"/>
            </a:pPr>
            <a:r>
              <a:rPr lang="en-US" sz="1400" dirty="0" smtClean="0">
                <a:solidFill>
                  <a:schemeClr val="bg1"/>
                </a:solidFill>
              </a:rPr>
              <a:t> 138 parking places	</a:t>
            </a:r>
          </a:p>
          <a:p>
            <a:pPr>
              <a:spcAft>
                <a:spcPts val="300"/>
              </a:spcAft>
            </a:pPr>
            <a:endParaRPr lang="en-US" sz="1400" dirty="0" smtClean="0">
              <a:solidFill>
                <a:schemeClr val="bg1"/>
              </a:solidFill>
            </a:endParaRPr>
          </a:p>
          <a:p>
            <a:pPr>
              <a:spcAft>
                <a:spcPts val="300"/>
              </a:spcAft>
            </a:pPr>
            <a:endParaRPr lang="et-EE" sz="1400" dirty="0">
              <a:solidFill>
                <a:schemeClr val="bg1"/>
              </a:solidFill>
            </a:endParaRPr>
          </a:p>
        </p:txBody>
      </p:sp>
      <p:sp>
        <p:nvSpPr>
          <p:cNvPr id="13" name="Title 19"/>
          <p:cNvSpPr txBox="1">
            <a:spLocks/>
          </p:cNvSpPr>
          <p:nvPr/>
        </p:nvSpPr>
        <p:spPr>
          <a:xfrm>
            <a:off x="161412" y="0"/>
            <a:ext cx="6030804" cy="63022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kumimoji="1" lang="en-US" sz="3200" kern="0" dirty="0" smtClean="0">
                <a:solidFill>
                  <a:schemeClr val="bg1"/>
                </a:solidFill>
                <a:cs typeface="Arial" charset="0"/>
              </a:rPr>
              <a:t>Arco Development Bulgaria</a:t>
            </a:r>
          </a:p>
          <a:p>
            <a:pPr>
              <a:defRPr/>
            </a:pPr>
            <a:endParaRPr kumimoji="1" lang="en-US" sz="3600" kern="0" dirty="0">
              <a:solidFill>
                <a:schemeClr val="bg1"/>
              </a:solidFill>
              <a:ea typeface="+mj-ea"/>
              <a:cs typeface="Arial" charset="0"/>
            </a:endParaRPr>
          </a:p>
        </p:txBody>
      </p:sp>
      <p:pic>
        <p:nvPicPr>
          <p:cNvPr id="5123" name="Picture 3" descr="C:\Users\egert\Pictures\Apr.2012 Sofia\DSC_047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01844" y="3021810"/>
            <a:ext cx="2700360" cy="1710228"/>
          </a:xfrm>
          <a:prstGeom prst="rect">
            <a:avLst/>
          </a:prstGeom>
          <a:noFill/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55358" y="141426"/>
            <a:ext cx="2730417" cy="1890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222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282228" y="2211702"/>
            <a:ext cx="2700360" cy="1890252"/>
          </a:xfrm>
          <a:prstGeom prst="rect">
            <a:avLst/>
          </a:prstGeom>
        </p:spPr>
      </p:pic>
      <p:pic>
        <p:nvPicPr>
          <p:cNvPr id="8" name="Pilt 7" descr="A-Warning-Sign2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861772" y="4011942"/>
            <a:ext cx="432057" cy="360048"/>
          </a:xfrm>
          <a:prstGeom prst="rect">
            <a:avLst/>
          </a:prstGeom>
        </p:spPr>
      </p:pic>
      <p:sp>
        <p:nvSpPr>
          <p:cNvPr id="9" name="Ristkülik 8"/>
          <p:cNvSpPr/>
          <p:nvPr/>
        </p:nvSpPr>
        <p:spPr>
          <a:xfrm>
            <a:off x="161412" y="3471870"/>
            <a:ext cx="3150420" cy="815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buFont typeface="Arial" pitchFamily="34" charset="0"/>
              <a:buChar char="•"/>
            </a:pPr>
            <a:r>
              <a:rPr lang="et-EE" sz="1400" dirty="0" smtClean="0">
                <a:solidFill>
                  <a:schemeClr val="bg1"/>
                </a:solidFill>
              </a:rPr>
              <a:t>   </a:t>
            </a:r>
            <a:r>
              <a:rPr lang="en-US" sz="1400" dirty="0" smtClean="0">
                <a:solidFill>
                  <a:schemeClr val="bg1"/>
                </a:solidFill>
              </a:rPr>
              <a:t>Loan exposure over 2 mln </a:t>
            </a:r>
            <a:r>
              <a:rPr lang="et-EE" sz="1400" dirty="0" smtClean="0">
                <a:solidFill>
                  <a:schemeClr val="bg1"/>
                </a:solidFill>
              </a:rPr>
              <a:t>eur</a:t>
            </a:r>
            <a:r>
              <a:rPr lang="en-US" sz="1400" dirty="0" smtClean="0">
                <a:solidFill>
                  <a:schemeClr val="bg1"/>
                </a:solidFill>
              </a:rPr>
              <a:t>, </a:t>
            </a:r>
            <a:endParaRPr lang="et-EE" sz="1400" dirty="0" smtClean="0">
              <a:solidFill>
                <a:schemeClr val="bg1"/>
              </a:solidFill>
            </a:endParaRPr>
          </a:p>
          <a:p>
            <a:pPr>
              <a:spcAft>
                <a:spcPts val="300"/>
              </a:spcAft>
            </a:pPr>
            <a:r>
              <a:rPr lang="et-EE" sz="1400" dirty="0" smtClean="0">
                <a:solidFill>
                  <a:schemeClr val="bg1"/>
                </a:solidFill>
              </a:rPr>
              <a:t>    </a:t>
            </a:r>
            <a:r>
              <a:rPr lang="en-US" sz="1400" dirty="0" smtClean="0">
                <a:solidFill>
                  <a:schemeClr val="bg1"/>
                </a:solidFill>
              </a:rPr>
              <a:t>subject to intensive restructuring </a:t>
            </a:r>
            <a:r>
              <a:rPr lang="et-EE" sz="1400" dirty="0" smtClean="0">
                <a:solidFill>
                  <a:schemeClr val="bg1"/>
                </a:solidFill>
              </a:rPr>
              <a:t>   </a:t>
            </a:r>
          </a:p>
          <a:p>
            <a:pPr>
              <a:spcAft>
                <a:spcPts val="300"/>
              </a:spcAft>
            </a:pPr>
            <a:r>
              <a:rPr lang="et-EE" sz="1400" dirty="0" smtClean="0">
                <a:solidFill>
                  <a:schemeClr val="bg1"/>
                </a:solidFill>
              </a:rPr>
              <a:t>    </a:t>
            </a:r>
            <a:r>
              <a:rPr lang="en-US" sz="1400" dirty="0" smtClean="0">
                <a:solidFill>
                  <a:schemeClr val="bg1"/>
                </a:solidFill>
              </a:rPr>
              <a:t>and stabilization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71400" y="771510"/>
            <a:ext cx="5580744" cy="3216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</a:tabLst>
            </a:pPr>
            <a:r>
              <a:rPr kumimoji="0" lang="et-EE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60000"/>
                    <a:lumOff val="40000"/>
                  </a:schemeClr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  </a:t>
            </a:r>
            <a:r>
              <a:rPr kumimoji="0" lang="en-US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60000"/>
                    <a:lumOff val="40000"/>
                  </a:schemeClr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Tallinn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(multi-purpose</a:t>
            </a:r>
            <a:r>
              <a:rPr kumimoji="0" lang="en-US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development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)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0850" algn="l"/>
              </a:tabLst>
            </a:pP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>
                <a:tab pos="450850" algn="l"/>
              </a:tabLst>
            </a:pPr>
            <a:r>
              <a:rPr lang="et-EE" sz="1400" dirty="0" smtClean="0">
                <a:solidFill>
                  <a:schemeClr val="bg1"/>
                </a:solidFill>
              </a:rPr>
              <a:t>   </a:t>
            </a:r>
            <a:r>
              <a:rPr lang="en-US" sz="1400" dirty="0" smtClean="0">
                <a:solidFill>
                  <a:schemeClr val="bg1"/>
                </a:solidFill>
              </a:rPr>
              <a:t>Land area 13 900 m2</a:t>
            </a:r>
          </a:p>
          <a:p>
            <a:pPr lvl="0" eaLnBrk="0" hangingPunct="0">
              <a:spcAft>
                <a:spcPts val="600"/>
              </a:spcAft>
              <a:buFontTx/>
              <a:buChar char="•"/>
              <a:tabLst>
                <a:tab pos="450850" algn="l"/>
              </a:tabLst>
            </a:pPr>
            <a:r>
              <a:rPr lang="en-US" sz="1400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  </a:t>
            </a:r>
            <a:r>
              <a:rPr lang="en-US" sz="1400" dirty="0" smtClean="0">
                <a:solidFill>
                  <a:schemeClr val="bg1"/>
                </a:solidFill>
              </a:rPr>
              <a:t>Building rights obtained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for 51</a:t>
            </a:r>
            <a:r>
              <a:rPr kumimoji="0" lang="en-US" sz="1400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110 m2 </a:t>
            </a:r>
          </a:p>
          <a:p>
            <a:pPr lvl="0" eaLnBrk="0" hangingPunct="0">
              <a:spcAft>
                <a:spcPts val="600"/>
              </a:spcAft>
              <a:buFontTx/>
              <a:buChar char="•"/>
              <a:tabLst>
                <a:tab pos="450850" algn="l"/>
              </a:tabLst>
            </a:pPr>
            <a:r>
              <a:rPr lang="en-US" sz="1400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  </a:t>
            </a:r>
            <a:r>
              <a:rPr lang="en-US" sz="1400" dirty="0" smtClean="0">
                <a:solidFill>
                  <a:schemeClr val="bg1"/>
                </a:solidFill>
              </a:rPr>
              <a:t>J</a:t>
            </a:r>
            <a:r>
              <a:rPr lang="et-EE" sz="1400" dirty="0" smtClean="0">
                <a:solidFill>
                  <a:schemeClr val="bg1"/>
                </a:solidFill>
              </a:rPr>
              <a:t>V </a:t>
            </a:r>
            <a:r>
              <a:rPr lang="en-US" sz="1400" dirty="0" smtClean="0">
                <a:solidFill>
                  <a:schemeClr val="bg1"/>
                </a:solidFill>
              </a:rPr>
              <a:t>(50/50)</a:t>
            </a:r>
            <a:r>
              <a:rPr lang="et-EE" sz="1400" dirty="0" smtClean="0">
                <a:solidFill>
                  <a:schemeClr val="bg1"/>
                </a:solidFill>
              </a:rPr>
              <a:t> </a:t>
            </a:r>
            <a:r>
              <a:rPr lang="et-EE" sz="1400" dirty="0" err="1" smtClean="0">
                <a:solidFill>
                  <a:schemeClr val="bg1"/>
                </a:solidFill>
              </a:rPr>
              <a:t>Arco</a:t>
            </a:r>
            <a:r>
              <a:rPr lang="et-EE" sz="1400" dirty="0" smtClean="0">
                <a:solidFill>
                  <a:schemeClr val="bg1"/>
                </a:solidFill>
              </a:rPr>
              <a:t> </a:t>
            </a:r>
            <a:r>
              <a:rPr lang="et-EE" sz="1400" dirty="0" err="1" smtClean="0">
                <a:solidFill>
                  <a:schemeClr val="bg1"/>
                </a:solidFill>
              </a:rPr>
              <a:t>HCE</a:t>
            </a:r>
            <a:r>
              <a:rPr lang="en-US" sz="1400" dirty="0" smtClean="0">
                <a:solidFill>
                  <a:schemeClr val="bg1"/>
                </a:solidFill>
              </a:rPr>
              <a:t> </a:t>
            </a:r>
            <a:r>
              <a:rPr lang="en-US" sz="1400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with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U.S.</a:t>
            </a:r>
            <a:r>
              <a:rPr lang="en-US" sz="1400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Real Estate Management</a:t>
            </a:r>
            <a:endParaRPr lang="en-US" sz="1400" dirty="0" smtClean="0">
              <a:solidFill>
                <a:schemeClr val="bg1"/>
              </a:solidFill>
            </a:endParaRPr>
          </a:p>
          <a:p>
            <a:pPr lvl="0" eaLnBrk="0" hangingPunct="0">
              <a:spcAft>
                <a:spcPts val="600"/>
              </a:spcAft>
              <a:buFont typeface="Arial" pitchFamily="34" charset="0"/>
              <a:buChar char="•"/>
              <a:tabLst>
                <a:tab pos="450850" algn="l"/>
              </a:tabLst>
            </a:pPr>
            <a:r>
              <a:rPr lang="en-US" sz="1400" dirty="0" smtClean="0">
                <a:solidFill>
                  <a:schemeClr val="bg1"/>
                </a:solidFill>
              </a:rPr>
              <a:t>   Current liability of Arco HCE before Danske Bank over 12 mln eur </a:t>
            </a:r>
          </a:p>
          <a:p>
            <a:pPr lvl="0" eaLnBrk="0" hangingPunct="0">
              <a:spcAft>
                <a:spcPts val="600"/>
              </a:spcAft>
              <a:buFont typeface="Arial" pitchFamily="34" charset="0"/>
              <a:buChar char="•"/>
              <a:tabLst>
                <a:tab pos="450850" algn="l"/>
              </a:tabLst>
            </a:pPr>
            <a:r>
              <a:rPr lang="en-US" sz="1400" dirty="0" smtClean="0">
                <a:solidFill>
                  <a:schemeClr val="bg1"/>
                </a:solidFill>
              </a:rPr>
              <a:t>   Business plan development in process</a:t>
            </a:r>
          </a:p>
          <a:p>
            <a:pPr lvl="0" eaLnBrk="0" hangingPunct="0">
              <a:spcAft>
                <a:spcPts val="600"/>
              </a:spcAft>
              <a:buFont typeface="Arial" pitchFamily="34" charset="0"/>
              <a:buChar char="•"/>
              <a:tabLst>
                <a:tab pos="450850" algn="l"/>
              </a:tabLst>
            </a:pPr>
            <a:r>
              <a:rPr lang="en-US" sz="1400" dirty="0" smtClean="0">
                <a:solidFill>
                  <a:schemeClr val="bg1"/>
                </a:solidFill>
              </a:rPr>
              <a:t>   Subject to intense restructuring and legal proceedings</a:t>
            </a:r>
          </a:p>
          <a:p>
            <a:pPr lvl="0" eaLnBrk="0" hangingPunct="0">
              <a:spcAft>
                <a:spcPts val="0"/>
              </a:spcAft>
              <a:buFont typeface="Arial" pitchFamily="34" charset="0"/>
              <a:buChar char="•"/>
              <a:tabLst>
                <a:tab pos="450850" algn="l"/>
              </a:tabLst>
            </a:pPr>
            <a:r>
              <a:rPr lang="en-US" sz="1400" dirty="0" smtClean="0">
                <a:solidFill>
                  <a:schemeClr val="bg1"/>
                </a:solidFill>
              </a:rPr>
              <a:t>   Collateral issued by Arco Investeeringute AS to Danske Bank in </a:t>
            </a:r>
            <a:endParaRPr lang="et-EE" sz="1400" dirty="0" smtClean="0">
              <a:solidFill>
                <a:schemeClr val="bg1"/>
              </a:solidFill>
            </a:endParaRPr>
          </a:p>
          <a:p>
            <a:pPr lvl="0" eaLnBrk="0" hangingPunct="0">
              <a:spcAft>
                <a:spcPts val="600"/>
              </a:spcAft>
              <a:tabLst>
                <a:tab pos="450850" algn="l"/>
              </a:tabLst>
            </a:pPr>
            <a:r>
              <a:rPr lang="et-EE" sz="1400" dirty="0" smtClean="0">
                <a:solidFill>
                  <a:schemeClr val="bg1"/>
                </a:solidFill>
              </a:rPr>
              <a:t>    </a:t>
            </a:r>
            <a:r>
              <a:rPr lang="en-US" sz="1400" dirty="0" smtClean="0">
                <a:solidFill>
                  <a:schemeClr val="bg1"/>
                </a:solidFill>
              </a:rPr>
              <a:t>amount of 1</a:t>
            </a:r>
            <a:r>
              <a:rPr lang="et-EE" sz="1400" dirty="0" smtClean="0">
                <a:solidFill>
                  <a:schemeClr val="bg1"/>
                </a:solidFill>
              </a:rPr>
              <a:t>.</a:t>
            </a:r>
            <a:r>
              <a:rPr lang="en-US" sz="1400" dirty="0" smtClean="0">
                <a:solidFill>
                  <a:schemeClr val="bg1"/>
                </a:solidFill>
              </a:rPr>
              <a:t>9 mln </a:t>
            </a:r>
            <a:r>
              <a:rPr lang="et-EE" sz="1400" dirty="0" smtClean="0">
                <a:solidFill>
                  <a:schemeClr val="bg1"/>
                </a:solidFill>
              </a:rPr>
              <a:t>eur</a:t>
            </a:r>
            <a:r>
              <a:rPr lang="en-US" sz="1400" dirty="0" smtClean="0">
                <a:solidFill>
                  <a:schemeClr val="bg1"/>
                </a:solidFill>
              </a:rPr>
              <a:t> is fully provisioned</a:t>
            </a:r>
          </a:p>
          <a:p>
            <a:pPr lvl="0" eaLnBrk="0" hangingPunct="0">
              <a:spcAft>
                <a:spcPts val="600"/>
              </a:spcAft>
              <a:tabLst>
                <a:tab pos="450850" algn="l"/>
              </a:tabLst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813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62132" y="141426"/>
            <a:ext cx="3417090" cy="198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62132" y="2211702"/>
            <a:ext cx="3397082" cy="21311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19"/>
          <p:cNvSpPr txBox="1">
            <a:spLocks/>
          </p:cNvSpPr>
          <p:nvPr/>
        </p:nvSpPr>
        <p:spPr>
          <a:xfrm>
            <a:off x="251424" y="0"/>
            <a:ext cx="5400720" cy="63022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kumimoji="1" lang="et-EE" sz="3200" kern="0" dirty="0" smtClean="0">
                <a:solidFill>
                  <a:schemeClr val="bg1"/>
                </a:solidFill>
                <a:ea typeface="+mj-ea"/>
                <a:cs typeface="Arial" charset="0"/>
              </a:rPr>
              <a:t>Ahtri</a:t>
            </a:r>
            <a:r>
              <a:rPr kumimoji="1" lang="en-US" sz="3200" kern="0" dirty="0" smtClean="0">
                <a:solidFill>
                  <a:schemeClr val="bg1"/>
                </a:solidFill>
                <a:ea typeface="+mj-ea"/>
                <a:cs typeface="Arial" charset="0"/>
              </a:rPr>
              <a:t> 3 </a:t>
            </a:r>
            <a:r>
              <a:rPr kumimoji="1" lang="en-US" sz="2400" kern="0" dirty="0" smtClean="0">
                <a:solidFill>
                  <a:schemeClr val="bg1"/>
                </a:solidFill>
                <a:ea typeface="+mj-ea"/>
                <a:cs typeface="Arial" charset="0"/>
              </a:rPr>
              <a:t>Arco Development Estonia   </a:t>
            </a:r>
          </a:p>
          <a:p>
            <a:pPr>
              <a:defRPr/>
            </a:pPr>
            <a:endParaRPr kumimoji="1" lang="en-US" sz="3600" kern="0" dirty="0">
              <a:solidFill>
                <a:schemeClr val="bg1"/>
              </a:solidFill>
              <a:ea typeface="+mj-ea"/>
              <a:cs typeface="Arial" charset="0"/>
            </a:endParaRPr>
          </a:p>
        </p:txBody>
      </p:sp>
      <p:pic>
        <p:nvPicPr>
          <p:cNvPr id="8" name="Pilt 7" descr="A-Warning-Sign2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61412" y="4011942"/>
            <a:ext cx="432057" cy="3600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TextBox 11"/>
          <p:cNvSpPr txBox="1">
            <a:spLocks noChangeArrowheads="1"/>
          </p:cNvSpPr>
          <p:nvPr/>
        </p:nvSpPr>
        <p:spPr bwMode="auto">
          <a:xfrm>
            <a:off x="251424" y="591486"/>
            <a:ext cx="6030804" cy="3677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t-EE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 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Tallinn</a:t>
            </a:r>
            <a:r>
              <a:rPr lang="en-US" dirty="0" smtClean="0">
                <a:solidFill>
                  <a:schemeClr val="bg1"/>
                </a:solidFill>
              </a:rPr>
              <a:t> (residential development) </a:t>
            </a:r>
          </a:p>
          <a:p>
            <a:pPr>
              <a:buFont typeface="Arial" pitchFamily="34" charset="0"/>
              <a:buChar char="•"/>
            </a:pPr>
            <a:endParaRPr lang="en-US" sz="1400" dirty="0" smtClean="0">
              <a:solidFill>
                <a:schemeClr val="bg1"/>
              </a:solidFill>
            </a:endParaRP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US" sz="1400" dirty="0" smtClean="0">
                <a:solidFill>
                  <a:schemeClr val="bg1"/>
                </a:solidFill>
              </a:rPr>
              <a:t>   Land 48 588 </a:t>
            </a:r>
            <a:r>
              <a:rPr lang="et-EE" sz="1400" dirty="0" smtClean="0">
                <a:solidFill>
                  <a:schemeClr val="bg1"/>
                </a:solidFill>
              </a:rPr>
              <a:t>m2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t-EE" sz="1400" dirty="0" smtClean="0">
                <a:solidFill>
                  <a:schemeClr val="bg1"/>
                </a:solidFill>
              </a:rPr>
              <a:t>  </a:t>
            </a:r>
            <a:r>
              <a:rPr lang="en-US" sz="1400" dirty="0" smtClean="0">
                <a:solidFill>
                  <a:schemeClr val="bg1"/>
                </a:solidFill>
              </a:rPr>
              <a:t> I phase</a:t>
            </a:r>
            <a:r>
              <a:rPr lang="et-EE" sz="1400" dirty="0" smtClean="0">
                <a:solidFill>
                  <a:schemeClr val="bg1"/>
                </a:solidFill>
              </a:rPr>
              <a:t> - gross </a:t>
            </a:r>
            <a:r>
              <a:rPr lang="en-US" sz="1400" dirty="0" smtClean="0">
                <a:solidFill>
                  <a:schemeClr val="bg1"/>
                </a:solidFill>
              </a:rPr>
              <a:t>building right </a:t>
            </a:r>
            <a:r>
              <a:rPr lang="et-EE" sz="1400" dirty="0" smtClean="0">
                <a:solidFill>
                  <a:schemeClr val="bg1"/>
                </a:solidFill>
              </a:rPr>
              <a:t>16 100</a:t>
            </a:r>
            <a:r>
              <a:rPr lang="en-US" sz="1400" dirty="0" smtClean="0">
                <a:solidFill>
                  <a:schemeClr val="bg1"/>
                </a:solidFill>
              </a:rPr>
              <a:t> </a:t>
            </a:r>
            <a:r>
              <a:rPr lang="et-EE" sz="1400" dirty="0" smtClean="0">
                <a:solidFill>
                  <a:schemeClr val="bg1"/>
                </a:solidFill>
              </a:rPr>
              <a:t>m2,</a:t>
            </a:r>
            <a:r>
              <a:rPr lang="en-US" sz="1400" dirty="0" smtClean="0">
                <a:solidFill>
                  <a:schemeClr val="bg1"/>
                </a:solidFill>
              </a:rPr>
              <a:t>146 </a:t>
            </a:r>
            <a:r>
              <a:rPr lang="en-US" sz="1400" dirty="0" err="1" smtClean="0">
                <a:solidFill>
                  <a:schemeClr val="bg1"/>
                </a:solidFill>
              </a:rPr>
              <a:t>apts</a:t>
            </a:r>
            <a:r>
              <a:rPr lang="et-EE" sz="1400" dirty="0" smtClean="0">
                <a:solidFill>
                  <a:schemeClr val="bg1"/>
                </a:solidFill>
              </a:rPr>
              <a:t>.</a:t>
            </a:r>
            <a:r>
              <a:rPr lang="en-US" sz="1400" dirty="0" smtClean="0">
                <a:solidFill>
                  <a:schemeClr val="bg1"/>
                </a:solidFill>
              </a:rPr>
              <a:t> 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US" sz="1400" dirty="0" smtClean="0">
                <a:solidFill>
                  <a:schemeClr val="bg1"/>
                </a:solidFill>
              </a:rPr>
              <a:t>   J</a:t>
            </a:r>
            <a:r>
              <a:rPr lang="et-EE" sz="1400" dirty="0" smtClean="0">
                <a:solidFill>
                  <a:schemeClr val="bg1"/>
                </a:solidFill>
              </a:rPr>
              <a:t>V</a:t>
            </a:r>
            <a:r>
              <a:rPr lang="en-US" sz="1400" dirty="0" smtClean="0">
                <a:solidFill>
                  <a:schemeClr val="bg1"/>
                </a:solidFill>
              </a:rPr>
              <a:t> (50/50) with </a:t>
            </a:r>
            <a:r>
              <a:rPr lang="et-EE" sz="1400" dirty="0" smtClean="0">
                <a:solidFill>
                  <a:schemeClr val="bg1"/>
                </a:solidFill>
              </a:rPr>
              <a:t>International </a:t>
            </a:r>
            <a:r>
              <a:rPr lang="et-EE" sz="1400" dirty="0" err="1" smtClean="0">
                <a:solidFill>
                  <a:schemeClr val="bg1"/>
                </a:solidFill>
              </a:rPr>
              <a:t>Invest</a:t>
            </a:r>
            <a:r>
              <a:rPr lang="et-EE" sz="1400" dirty="0" smtClean="0">
                <a:solidFill>
                  <a:schemeClr val="bg1"/>
                </a:solidFill>
              </a:rPr>
              <a:t> Project OÜ (IIP)</a:t>
            </a:r>
            <a:endParaRPr lang="en-US" sz="1400" dirty="0" smtClean="0">
              <a:solidFill>
                <a:schemeClr val="bg1"/>
              </a:solidFill>
            </a:endParaRPr>
          </a:p>
          <a:p>
            <a:pPr>
              <a:spcAft>
                <a:spcPts val="0"/>
              </a:spcAft>
              <a:buFont typeface="Arial" pitchFamily="34" charset="0"/>
              <a:buChar char="•"/>
            </a:pPr>
            <a:r>
              <a:rPr lang="en-US" sz="1400" dirty="0" smtClean="0">
                <a:solidFill>
                  <a:schemeClr val="bg1"/>
                </a:solidFill>
              </a:rPr>
              <a:t>   13 mln </a:t>
            </a:r>
            <a:r>
              <a:rPr lang="et-EE" sz="1400" dirty="0" smtClean="0">
                <a:solidFill>
                  <a:schemeClr val="bg1"/>
                </a:solidFill>
              </a:rPr>
              <a:t>eur</a:t>
            </a:r>
            <a:r>
              <a:rPr lang="en-US" sz="1400" dirty="0" smtClean="0">
                <a:solidFill>
                  <a:schemeClr val="bg1"/>
                </a:solidFill>
              </a:rPr>
              <a:t> construction contract signed </a:t>
            </a:r>
            <a:r>
              <a:rPr lang="et-EE" sz="1400" dirty="0" smtClean="0">
                <a:solidFill>
                  <a:schemeClr val="bg1"/>
                </a:solidFill>
              </a:rPr>
              <a:t>in </a:t>
            </a:r>
            <a:r>
              <a:rPr lang="en-US" sz="1400" dirty="0" smtClean="0">
                <a:solidFill>
                  <a:schemeClr val="bg1"/>
                </a:solidFill>
              </a:rPr>
              <a:t>May 12, delays in </a:t>
            </a:r>
            <a:endParaRPr lang="et-EE" sz="1400" dirty="0" smtClean="0">
              <a:solidFill>
                <a:schemeClr val="bg1"/>
              </a:solidFill>
            </a:endParaRPr>
          </a:p>
          <a:p>
            <a:pPr>
              <a:spcAft>
                <a:spcPts val="600"/>
              </a:spcAft>
            </a:pPr>
            <a:r>
              <a:rPr lang="et-EE" sz="1400" dirty="0" smtClean="0">
                <a:solidFill>
                  <a:schemeClr val="bg1"/>
                </a:solidFill>
              </a:rPr>
              <a:t>     </a:t>
            </a:r>
            <a:r>
              <a:rPr lang="en-US" sz="1400" dirty="0" smtClean="0">
                <a:solidFill>
                  <a:schemeClr val="bg1"/>
                </a:solidFill>
              </a:rPr>
              <a:t>performance by Construction Company</a:t>
            </a:r>
          </a:p>
          <a:p>
            <a:pPr>
              <a:spcAft>
                <a:spcPts val="0"/>
              </a:spcAft>
              <a:buFont typeface="Arial" pitchFamily="34" charset="0"/>
              <a:buChar char="•"/>
            </a:pPr>
            <a:r>
              <a:rPr lang="en-US" sz="1400" dirty="0" smtClean="0">
                <a:solidFill>
                  <a:schemeClr val="bg1"/>
                </a:solidFill>
              </a:rPr>
              <a:t>    Arco Vara AS collateral to IIP in maximum amount of 5</a:t>
            </a:r>
            <a:r>
              <a:rPr lang="et-EE" sz="1400" dirty="0" smtClean="0">
                <a:solidFill>
                  <a:schemeClr val="bg1"/>
                </a:solidFill>
              </a:rPr>
              <a:t>.</a:t>
            </a:r>
            <a:r>
              <a:rPr lang="en-US" sz="1400" dirty="0" smtClean="0">
                <a:solidFill>
                  <a:schemeClr val="bg1"/>
                </a:solidFill>
              </a:rPr>
              <a:t>6 mln</a:t>
            </a:r>
            <a:r>
              <a:rPr lang="et-EE" sz="1400" dirty="0" smtClean="0">
                <a:solidFill>
                  <a:schemeClr val="bg1"/>
                </a:solidFill>
              </a:rPr>
              <a:t> eur</a:t>
            </a:r>
            <a:r>
              <a:rPr lang="en-US" sz="1400" dirty="0" smtClean="0">
                <a:solidFill>
                  <a:schemeClr val="bg1"/>
                </a:solidFill>
              </a:rPr>
              <a:t>;</a:t>
            </a:r>
            <a:r>
              <a:rPr lang="et-EE" sz="1400" dirty="0" smtClean="0">
                <a:solidFill>
                  <a:schemeClr val="bg1"/>
                </a:solidFill>
              </a:rPr>
              <a:t> </a:t>
            </a:r>
          </a:p>
          <a:p>
            <a:pPr>
              <a:spcAft>
                <a:spcPts val="600"/>
              </a:spcAft>
            </a:pPr>
            <a:r>
              <a:rPr lang="et-EE" sz="1400" dirty="0" smtClean="0">
                <a:solidFill>
                  <a:schemeClr val="bg1"/>
                </a:solidFill>
              </a:rPr>
              <a:t>     </a:t>
            </a:r>
            <a:r>
              <a:rPr lang="en-US" sz="1400" dirty="0" smtClean="0">
                <a:solidFill>
                  <a:schemeClr val="bg1"/>
                </a:solidFill>
              </a:rPr>
              <a:t>provisioned in amount of 1 mln </a:t>
            </a:r>
            <a:r>
              <a:rPr lang="et-EE" sz="1400" dirty="0" smtClean="0">
                <a:solidFill>
                  <a:schemeClr val="bg1"/>
                </a:solidFill>
              </a:rPr>
              <a:t>eur</a:t>
            </a:r>
            <a:endParaRPr lang="en-US" sz="1400" dirty="0" smtClean="0">
              <a:solidFill>
                <a:schemeClr val="bg1"/>
              </a:solidFill>
            </a:endParaRPr>
          </a:p>
          <a:p>
            <a:pPr>
              <a:spcAft>
                <a:spcPts val="0"/>
              </a:spcAft>
              <a:buFont typeface="Arial" pitchFamily="34" charset="0"/>
              <a:buChar char="•"/>
            </a:pPr>
            <a:r>
              <a:rPr lang="en-US" sz="1400" dirty="0" smtClean="0">
                <a:solidFill>
                  <a:schemeClr val="bg1"/>
                </a:solidFill>
              </a:rPr>
              <a:t>    Tivoli </a:t>
            </a:r>
            <a:r>
              <a:rPr lang="en-US" sz="1400" dirty="0" err="1" smtClean="0">
                <a:solidFill>
                  <a:schemeClr val="bg1"/>
                </a:solidFill>
              </a:rPr>
              <a:t>Arendus</a:t>
            </a:r>
            <a:r>
              <a:rPr lang="en-US" sz="1400" dirty="0" smtClean="0">
                <a:solidFill>
                  <a:schemeClr val="bg1"/>
                </a:solidFill>
              </a:rPr>
              <a:t> OÜ current liability before</a:t>
            </a:r>
            <a:r>
              <a:rPr lang="et-EE" sz="1400" dirty="0" smtClean="0">
                <a:solidFill>
                  <a:schemeClr val="bg1"/>
                </a:solidFill>
              </a:rPr>
              <a:t> </a:t>
            </a:r>
            <a:r>
              <a:rPr lang="en-US" sz="1400" dirty="0" smtClean="0">
                <a:solidFill>
                  <a:schemeClr val="bg1"/>
                </a:solidFill>
              </a:rPr>
              <a:t>partner IIP </a:t>
            </a:r>
            <a:r>
              <a:rPr lang="et-EE" sz="1400" dirty="0" err="1" smtClean="0">
                <a:solidFill>
                  <a:schemeClr val="bg1"/>
                </a:solidFill>
              </a:rPr>
              <a:t>is</a:t>
            </a:r>
            <a:r>
              <a:rPr lang="et-EE" sz="1400" dirty="0" smtClean="0">
                <a:solidFill>
                  <a:schemeClr val="bg1"/>
                </a:solidFill>
              </a:rPr>
              <a:t> </a:t>
            </a:r>
            <a:r>
              <a:rPr lang="en-US" sz="1400" dirty="0" smtClean="0">
                <a:solidFill>
                  <a:schemeClr val="bg1"/>
                </a:solidFill>
              </a:rPr>
              <a:t>exceeding 8</a:t>
            </a:r>
            <a:r>
              <a:rPr lang="et-EE" sz="1400" dirty="0" smtClean="0">
                <a:solidFill>
                  <a:schemeClr val="bg1"/>
                </a:solidFill>
              </a:rPr>
              <a:t> ml</a:t>
            </a:r>
            <a:r>
              <a:rPr lang="en-US" sz="1400" dirty="0" smtClean="0">
                <a:solidFill>
                  <a:schemeClr val="bg1"/>
                </a:solidFill>
              </a:rPr>
              <a:t>n </a:t>
            </a:r>
            <a:endParaRPr lang="et-EE" sz="1400" dirty="0" smtClean="0">
              <a:solidFill>
                <a:schemeClr val="bg1"/>
              </a:solidFill>
            </a:endParaRPr>
          </a:p>
          <a:p>
            <a:pPr>
              <a:spcAft>
                <a:spcPts val="600"/>
              </a:spcAft>
            </a:pPr>
            <a:r>
              <a:rPr lang="et-EE" sz="1400" dirty="0" smtClean="0">
                <a:solidFill>
                  <a:schemeClr val="bg1"/>
                </a:solidFill>
              </a:rPr>
              <a:t>     </a:t>
            </a:r>
            <a:r>
              <a:rPr lang="en-US" sz="1400" dirty="0" smtClean="0">
                <a:solidFill>
                  <a:schemeClr val="bg1"/>
                </a:solidFill>
              </a:rPr>
              <a:t>eur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US" sz="1400" dirty="0" smtClean="0">
                <a:solidFill>
                  <a:schemeClr val="bg1"/>
                </a:solidFill>
              </a:rPr>
              <a:t>   Subject to intense restructuring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</a:p>
          <a:p>
            <a:endParaRPr lang="en-US" sz="2000" dirty="0" smtClean="0">
              <a:solidFill>
                <a:schemeClr val="bg1"/>
              </a:solidFill>
            </a:endParaRPr>
          </a:p>
        </p:txBody>
      </p:sp>
      <p:sp>
        <p:nvSpPr>
          <p:cNvPr id="13" name="Title 19"/>
          <p:cNvSpPr txBox="1">
            <a:spLocks/>
          </p:cNvSpPr>
          <p:nvPr/>
        </p:nvSpPr>
        <p:spPr>
          <a:xfrm>
            <a:off x="251424" y="0"/>
            <a:ext cx="5400720" cy="63022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kumimoji="1" lang="en-US" sz="3200" kern="0" dirty="0" smtClean="0">
                <a:solidFill>
                  <a:schemeClr val="bg1"/>
                </a:solidFill>
                <a:ea typeface="+mj-ea"/>
                <a:cs typeface="Arial" charset="0"/>
              </a:rPr>
              <a:t>Tivoli </a:t>
            </a:r>
            <a:r>
              <a:rPr kumimoji="1" lang="en-US" sz="2400" kern="0" dirty="0" smtClean="0">
                <a:solidFill>
                  <a:schemeClr val="bg1"/>
                </a:solidFill>
                <a:ea typeface="+mj-ea"/>
                <a:cs typeface="Arial" charset="0"/>
              </a:rPr>
              <a:t>Arco Development Estonia   </a:t>
            </a:r>
          </a:p>
          <a:p>
            <a:pPr>
              <a:defRPr/>
            </a:pPr>
            <a:endParaRPr kumimoji="1" lang="en-US" sz="3600" kern="0" dirty="0">
              <a:solidFill>
                <a:schemeClr val="bg1"/>
              </a:solidFill>
              <a:ea typeface="+mj-ea"/>
              <a:cs typeface="Arial" charset="0"/>
            </a:endParaRPr>
          </a:p>
        </p:txBody>
      </p:sp>
      <p:pic>
        <p:nvPicPr>
          <p:cNvPr id="8" name="Pilt 7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02204" y="141426"/>
            <a:ext cx="2880384" cy="180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-108624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92216" y="2031678"/>
            <a:ext cx="2817391" cy="2299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lt 10" descr="A-Warning-Sign2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1424" y="3921930"/>
            <a:ext cx="450060" cy="3750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TextBox 7"/>
          <p:cNvSpPr txBox="1">
            <a:spLocks noChangeArrowheads="1"/>
          </p:cNvSpPr>
          <p:nvPr/>
        </p:nvSpPr>
        <p:spPr bwMode="auto">
          <a:xfrm>
            <a:off x="251424" y="591486"/>
            <a:ext cx="5490732" cy="22621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600" b="1" dirty="0" smtClean="0">
                <a:solidFill>
                  <a:schemeClr val="accent4">
                    <a:lumMod val="10000"/>
                  </a:schemeClr>
                </a:solidFill>
              </a:rPr>
              <a:t>KOLDE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Tallinn</a:t>
            </a:r>
            <a:r>
              <a:rPr lang="en-US" dirty="0" smtClean="0">
                <a:solidFill>
                  <a:schemeClr val="bg1"/>
                </a:solidFill>
              </a:rPr>
              <a:t> (residential development)</a:t>
            </a:r>
            <a:endParaRPr lang="et-EE" sz="2000" dirty="0" smtClean="0">
              <a:solidFill>
                <a:schemeClr val="bg1"/>
              </a:solidFill>
            </a:endParaRPr>
          </a:p>
          <a:p>
            <a:endParaRPr lang="et-EE" sz="2000" dirty="0" smtClean="0">
              <a:solidFill>
                <a:schemeClr val="bg1"/>
              </a:solidFill>
            </a:endParaRP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t-EE" sz="1400" dirty="0" smtClean="0">
                <a:solidFill>
                  <a:schemeClr val="bg1"/>
                </a:solidFill>
              </a:rPr>
              <a:t>   </a:t>
            </a:r>
            <a:r>
              <a:rPr lang="en-US" sz="1400" dirty="0" smtClean="0">
                <a:solidFill>
                  <a:schemeClr val="bg1"/>
                </a:solidFill>
              </a:rPr>
              <a:t>248 ap. completed earlier (sold out) 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US" sz="1400" dirty="0" smtClean="0">
                <a:solidFill>
                  <a:schemeClr val="bg1"/>
                </a:solidFill>
              </a:rPr>
              <a:t>   50 ap. completed in spring 2011(sold out)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US" sz="1400" dirty="0" smtClean="0">
                <a:solidFill>
                  <a:schemeClr val="bg1"/>
                </a:solidFill>
              </a:rPr>
              <a:t>   48 ap. completed in June 2012 (5 </a:t>
            </a:r>
            <a:r>
              <a:rPr lang="et-EE" sz="1400" dirty="0" smtClean="0">
                <a:solidFill>
                  <a:schemeClr val="bg1"/>
                </a:solidFill>
              </a:rPr>
              <a:t>in stock</a:t>
            </a:r>
            <a:r>
              <a:rPr lang="en-US" sz="1400" dirty="0" smtClean="0">
                <a:solidFill>
                  <a:schemeClr val="bg1"/>
                </a:solidFill>
              </a:rPr>
              <a:t>)</a:t>
            </a:r>
          </a:p>
          <a:p>
            <a:endParaRPr lang="en-US" sz="2000" dirty="0" smtClean="0">
              <a:solidFill>
                <a:schemeClr val="bg1"/>
              </a:solidFill>
            </a:endParaRPr>
          </a:p>
          <a:p>
            <a:endParaRPr lang="et-EE" dirty="0">
              <a:solidFill>
                <a:schemeClr val="bg1"/>
              </a:solidFill>
            </a:endParaRPr>
          </a:p>
        </p:txBody>
      </p:sp>
      <p:sp>
        <p:nvSpPr>
          <p:cNvPr id="13" name="Title 19"/>
          <p:cNvSpPr txBox="1">
            <a:spLocks/>
          </p:cNvSpPr>
          <p:nvPr/>
        </p:nvSpPr>
        <p:spPr>
          <a:xfrm>
            <a:off x="161413" y="0"/>
            <a:ext cx="5490731" cy="63022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kumimoji="1" lang="en-US" sz="3200" kern="0" dirty="0" smtClean="0">
                <a:solidFill>
                  <a:schemeClr val="bg1"/>
                </a:solidFill>
                <a:ea typeface="+mj-ea"/>
                <a:cs typeface="Arial" charset="0"/>
              </a:rPr>
              <a:t>Arco Development Estonia</a:t>
            </a:r>
          </a:p>
          <a:p>
            <a:pPr>
              <a:defRPr/>
            </a:pPr>
            <a:endParaRPr kumimoji="1" lang="en-US" sz="3600" kern="0" dirty="0">
              <a:solidFill>
                <a:schemeClr val="bg1"/>
              </a:solidFill>
              <a:ea typeface="+mj-ea"/>
              <a:cs typeface="Arial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02084" y="141426"/>
            <a:ext cx="3817798" cy="2160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02084" y="2391726"/>
            <a:ext cx="3815604" cy="19783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9"/>
          <p:cNvSpPr txBox="1">
            <a:spLocks/>
          </p:cNvSpPr>
          <p:nvPr/>
        </p:nvSpPr>
        <p:spPr>
          <a:xfrm>
            <a:off x="161413" y="0"/>
            <a:ext cx="5310707" cy="63022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kumimoji="1" lang="en-US" sz="3200" kern="0" dirty="0" smtClean="0">
                <a:solidFill>
                  <a:schemeClr val="bg1"/>
                </a:solidFill>
                <a:ea typeface="+mj-ea"/>
                <a:cs typeface="Arial" charset="0"/>
              </a:rPr>
              <a:t>Arco Development Estonia</a:t>
            </a:r>
          </a:p>
          <a:p>
            <a:pPr>
              <a:defRPr/>
            </a:pPr>
            <a:endParaRPr kumimoji="1" lang="en-US" sz="3600" kern="0" dirty="0">
              <a:solidFill>
                <a:schemeClr val="bg1"/>
              </a:solidFill>
              <a:ea typeface="+mj-ea"/>
              <a:cs typeface="Arial" charset="0"/>
            </a:endParaRPr>
          </a:p>
        </p:txBody>
      </p:sp>
      <p:sp>
        <p:nvSpPr>
          <p:cNvPr id="9" name="TextBox 7"/>
          <p:cNvSpPr txBox="1">
            <a:spLocks noChangeArrowheads="1"/>
          </p:cNvSpPr>
          <p:nvPr/>
        </p:nvSpPr>
        <p:spPr bwMode="auto">
          <a:xfrm>
            <a:off x="161412" y="591486"/>
            <a:ext cx="5580744" cy="1354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600" b="1" dirty="0" smtClean="0">
                <a:solidFill>
                  <a:schemeClr val="accent4">
                    <a:lumMod val="10000"/>
                  </a:schemeClr>
                </a:solidFill>
              </a:rPr>
              <a:t>TEHNIKA 53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Tallinn</a:t>
            </a:r>
            <a:r>
              <a:rPr lang="en-US" dirty="0" smtClean="0">
                <a:solidFill>
                  <a:schemeClr val="bg1"/>
                </a:solidFill>
              </a:rPr>
              <a:t> (residential</a:t>
            </a:r>
            <a:r>
              <a:rPr lang="et-EE" dirty="0" smtClean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development)</a:t>
            </a:r>
            <a:endParaRPr lang="et-EE" dirty="0" smtClean="0">
              <a:solidFill>
                <a:schemeClr val="bg1"/>
              </a:solidFill>
            </a:endParaRPr>
          </a:p>
          <a:p>
            <a:pPr>
              <a:spcAft>
                <a:spcPts val="600"/>
              </a:spcAft>
            </a:pPr>
            <a:endParaRPr lang="et-EE" dirty="0" smtClean="0">
              <a:solidFill>
                <a:schemeClr val="bg1"/>
              </a:solidFill>
            </a:endParaRP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t-EE" sz="1400" dirty="0" smtClean="0">
                <a:solidFill>
                  <a:schemeClr val="bg1"/>
                </a:solidFill>
              </a:rPr>
              <a:t>   </a:t>
            </a:r>
            <a:r>
              <a:rPr lang="en-US" sz="1400" dirty="0" smtClean="0">
                <a:solidFill>
                  <a:schemeClr val="bg1"/>
                </a:solidFill>
              </a:rPr>
              <a:t>Sellable area 1118 m2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US" sz="1400" dirty="0" smtClean="0">
                <a:solidFill>
                  <a:schemeClr val="bg1"/>
                </a:solidFill>
              </a:rPr>
              <a:t>   Construction in progress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2144" y="141426"/>
            <a:ext cx="3359566" cy="225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82228" y="2481738"/>
            <a:ext cx="2700360" cy="1901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71880" y="2481738"/>
            <a:ext cx="2502690" cy="1925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7"/>
          <p:cNvSpPr txBox="1">
            <a:spLocks noChangeArrowheads="1"/>
          </p:cNvSpPr>
          <p:nvPr/>
        </p:nvSpPr>
        <p:spPr bwMode="auto">
          <a:xfrm>
            <a:off x="161412" y="1941666"/>
            <a:ext cx="3780504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t-EE" sz="1400" dirty="0" smtClean="0">
                <a:solidFill>
                  <a:schemeClr val="bg1"/>
                </a:solidFill>
              </a:rPr>
              <a:t>   Delivery </a:t>
            </a:r>
            <a:r>
              <a:rPr lang="en-US" sz="1400" dirty="0" smtClean="0">
                <a:solidFill>
                  <a:schemeClr val="bg1"/>
                </a:solidFill>
              </a:rPr>
              <a:t>in July</a:t>
            </a:r>
            <a:r>
              <a:rPr lang="et-EE" sz="1400" dirty="0" smtClean="0">
                <a:solidFill>
                  <a:schemeClr val="bg1"/>
                </a:solidFill>
              </a:rPr>
              <a:t> </a:t>
            </a:r>
            <a:r>
              <a:rPr lang="en-US" sz="1400" dirty="0" smtClean="0">
                <a:solidFill>
                  <a:schemeClr val="bg1"/>
                </a:solidFill>
              </a:rPr>
              <a:t>2013</a:t>
            </a:r>
            <a:endParaRPr lang="et-EE" sz="1400" dirty="0" smtClean="0">
              <a:solidFill>
                <a:schemeClr val="bg1"/>
              </a:solidFill>
            </a:endParaRP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t-EE" sz="1400" dirty="0" smtClean="0">
                <a:solidFill>
                  <a:schemeClr val="bg1"/>
                </a:solidFill>
              </a:rPr>
              <a:t>  12</a:t>
            </a:r>
            <a:r>
              <a:rPr lang="en-US" sz="1400" dirty="0" smtClean="0">
                <a:solidFill>
                  <a:schemeClr val="bg1"/>
                </a:solidFill>
              </a:rPr>
              <a:t> from 14 apartments</a:t>
            </a:r>
            <a:r>
              <a:rPr lang="et-EE" sz="1400" dirty="0" smtClean="0">
                <a:solidFill>
                  <a:schemeClr val="bg1"/>
                </a:solidFill>
              </a:rPr>
              <a:t> </a:t>
            </a:r>
            <a:r>
              <a:rPr lang="en-US" sz="1400" dirty="0" smtClean="0">
                <a:solidFill>
                  <a:schemeClr val="bg1"/>
                </a:solidFill>
              </a:rPr>
              <a:t>are presold</a:t>
            </a:r>
            <a:r>
              <a:rPr lang="et-EE" sz="1400" dirty="0" smtClean="0">
                <a:solidFill>
                  <a:schemeClr val="bg1"/>
                </a:solidFill>
              </a:rPr>
              <a:t> (85%)</a:t>
            </a:r>
            <a:endParaRPr lang="en-US" sz="1400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TextBox 7"/>
          <p:cNvSpPr txBox="1">
            <a:spLocks noChangeArrowheads="1"/>
          </p:cNvSpPr>
          <p:nvPr/>
        </p:nvSpPr>
        <p:spPr bwMode="auto">
          <a:xfrm>
            <a:off x="71400" y="591486"/>
            <a:ext cx="6030804" cy="4262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t-EE" sz="2600" b="1" dirty="0" smtClean="0">
                <a:solidFill>
                  <a:schemeClr val="accent4">
                    <a:lumMod val="10000"/>
                  </a:schemeClr>
                </a:solidFill>
              </a:rPr>
              <a:t>PÄRNU TURG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t-EE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Pärnu</a:t>
            </a:r>
            <a:r>
              <a:rPr lang="en-US" dirty="0" smtClean="0">
                <a:solidFill>
                  <a:schemeClr val="bg1"/>
                </a:solidFill>
              </a:rPr>
              <a:t> (cash</a:t>
            </a:r>
            <a:r>
              <a:rPr lang="et-EE" dirty="0" smtClean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flow)</a:t>
            </a:r>
            <a:endParaRPr lang="en-US" sz="2000" dirty="0" smtClean="0">
              <a:solidFill>
                <a:schemeClr val="bg1"/>
              </a:solidFill>
            </a:endParaRPr>
          </a:p>
          <a:p>
            <a:endParaRPr lang="et-EE" sz="1400" dirty="0" smtClean="0">
              <a:solidFill>
                <a:schemeClr val="bg1"/>
              </a:solidFill>
            </a:endParaRP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t-EE" sz="1400" dirty="0" smtClean="0">
                <a:solidFill>
                  <a:schemeClr val="bg1"/>
                </a:solidFill>
              </a:rPr>
              <a:t>   </a:t>
            </a:r>
            <a:r>
              <a:rPr lang="en-US" sz="1400" dirty="0" smtClean="0">
                <a:solidFill>
                  <a:schemeClr val="bg1"/>
                </a:solidFill>
              </a:rPr>
              <a:t>Market place in center of Pärnu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US" sz="1400" dirty="0" smtClean="0">
                <a:solidFill>
                  <a:schemeClr val="bg1"/>
                </a:solidFill>
              </a:rPr>
              <a:t>   Size of land plot 7 700 m2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US" sz="1400" dirty="0" smtClean="0">
                <a:solidFill>
                  <a:schemeClr val="bg1"/>
                </a:solidFill>
              </a:rPr>
              <a:t>   Market hall with GLA 2 500 m</a:t>
            </a:r>
            <a:r>
              <a:rPr lang="et-EE" sz="1400" dirty="0" smtClean="0">
                <a:solidFill>
                  <a:schemeClr val="bg1"/>
                </a:solidFill>
              </a:rPr>
              <a:t>2</a:t>
            </a:r>
            <a:endParaRPr lang="en-US" sz="1400" dirty="0" smtClean="0">
              <a:solidFill>
                <a:schemeClr val="bg1"/>
              </a:solidFill>
            </a:endParaRP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US" sz="1400" dirty="0" smtClean="0">
                <a:solidFill>
                  <a:schemeClr val="bg1"/>
                </a:solidFill>
              </a:rPr>
              <a:t>   Over 90 tenants</a:t>
            </a:r>
          </a:p>
          <a:p>
            <a:pPr lvl="0">
              <a:spcAft>
                <a:spcPts val="600"/>
              </a:spcAft>
              <a:buFont typeface="Arial" pitchFamily="34" charset="0"/>
              <a:buChar char="•"/>
            </a:pPr>
            <a:r>
              <a:rPr lang="en-US" sz="1400" dirty="0" smtClean="0">
                <a:solidFill>
                  <a:schemeClr val="bg1"/>
                </a:solidFill>
              </a:rPr>
              <a:t>   Indoor vacancy 9%</a:t>
            </a:r>
          </a:p>
          <a:p>
            <a:pPr lvl="0">
              <a:spcAft>
                <a:spcPts val="600"/>
              </a:spcAft>
              <a:buFont typeface="Arial" pitchFamily="34" charset="0"/>
              <a:buChar char="•"/>
            </a:pPr>
            <a:r>
              <a:rPr lang="en-US" sz="1400" dirty="0" smtClean="0">
                <a:solidFill>
                  <a:schemeClr val="bg1"/>
                </a:solidFill>
              </a:rPr>
              <a:t>   Very stable financial result throughout economic cycle</a:t>
            </a:r>
            <a:endParaRPr lang="et-EE" sz="1400" dirty="0" smtClean="0">
              <a:solidFill>
                <a:schemeClr val="bg1"/>
              </a:solidFill>
            </a:endParaRPr>
          </a:p>
          <a:p>
            <a:pPr lvl="0">
              <a:spcAft>
                <a:spcPts val="600"/>
              </a:spcAft>
              <a:buFont typeface="Arial" pitchFamily="34" charset="0"/>
              <a:buChar char="•"/>
            </a:pPr>
            <a:r>
              <a:rPr lang="et-EE" sz="1400" dirty="0" smtClean="0">
                <a:solidFill>
                  <a:schemeClr val="bg1"/>
                </a:solidFill>
              </a:rPr>
              <a:t>   </a:t>
            </a:r>
            <a:r>
              <a:rPr lang="en-US" sz="1400" dirty="0" smtClean="0">
                <a:solidFill>
                  <a:schemeClr val="bg1"/>
                </a:solidFill>
              </a:rPr>
              <a:t>Sale is possible, subject to price</a:t>
            </a:r>
          </a:p>
          <a:p>
            <a:pPr lvl="0">
              <a:buFont typeface="Arial" pitchFamily="34" charset="0"/>
              <a:buChar char="•"/>
            </a:pPr>
            <a:endParaRPr lang="et-EE" sz="2000" dirty="0" smtClean="0">
              <a:solidFill>
                <a:schemeClr val="bg1"/>
              </a:solidFill>
            </a:endParaRPr>
          </a:p>
          <a:p>
            <a:pPr lvl="0"/>
            <a:endParaRPr lang="en-US" sz="2000" dirty="0" smtClean="0">
              <a:solidFill>
                <a:schemeClr val="bg1"/>
              </a:solidFill>
            </a:endParaRPr>
          </a:p>
          <a:p>
            <a:endParaRPr lang="et-EE" sz="2000" dirty="0" smtClean="0">
              <a:solidFill>
                <a:schemeClr val="bg1"/>
              </a:solidFill>
            </a:endParaRPr>
          </a:p>
          <a:p>
            <a:endParaRPr lang="en-US" sz="2000" dirty="0" smtClean="0">
              <a:solidFill>
                <a:schemeClr val="bg1"/>
              </a:solidFill>
            </a:endParaRPr>
          </a:p>
          <a:p>
            <a:endParaRPr lang="et-EE" dirty="0">
              <a:solidFill>
                <a:schemeClr val="bg1"/>
              </a:solidFill>
            </a:endParaRPr>
          </a:p>
        </p:txBody>
      </p:sp>
      <p:sp>
        <p:nvSpPr>
          <p:cNvPr id="13" name="Title 19"/>
          <p:cNvSpPr txBox="1">
            <a:spLocks/>
          </p:cNvSpPr>
          <p:nvPr/>
        </p:nvSpPr>
        <p:spPr>
          <a:xfrm>
            <a:off x="161413" y="0"/>
            <a:ext cx="5490731" cy="63022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kumimoji="1" lang="en-US" sz="3200" kern="0" dirty="0" smtClean="0">
                <a:solidFill>
                  <a:schemeClr val="bg1"/>
                </a:solidFill>
                <a:ea typeface="+mj-ea"/>
                <a:cs typeface="Arial" charset="0"/>
              </a:rPr>
              <a:t>Arco Development Estonia</a:t>
            </a:r>
          </a:p>
          <a:p>
            <a:pPr>
              <a:defRPr/>
            </a:pPr>
            <a:endParaRPr kumimoji="1" lang="en-US" sz="3600" kern="0" dirty="0">
              <a:solidFill>
                <a:schemeClr val="bg1"/>
              </a:solidFill>
              <a:ea typeface="+mj-ea"/>
              <a:cs typeface="Arial" charset="0"/>
            </a:endParaRPr>
          </a:p>
        </p:txBody>
      </p:sp>
      <p:pic>
        <p:nvPicPr>
          <p:cNvPr id="6" name="Pilt 5" descr="C:\Users\egert\Pictures\Pärnu turg\100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2192" y="141426"/>
            <a:ext cx="2880384" cy="2369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lt 6" descr="pilt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2192" y="2571750"/>
            <a:ext cx="2880384" cy="1757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TextBox 7"/>
          <p:cNvSpPr txBox="1">
            <a:spLocks noChangeArrowheads="1"/>
          </p:cNvSpPr>
          <p:nvPr/>
        </p:nvSpPr>
        <p:spPr bwMode="auto">
          <a:xfrm>
            <a:off x="161412" y="591486"/>
            <a:ext cx="5760768" cy="3662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600" b="1" dirty="0" smtClean="0">
                <a:solidFill>
                  <a:schemeClr val="accent4">
                    <a:lumMod val="10000"/>
                  </a:schemeClr>
                </a:solidFill>
              </a:rPr>
              <a:t>BIŠUMUIŽA1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Riga</a:t>
            </a:r>
            <a:r>
              <a:rPr lang="en-US" dirty="0" smtClean="0">
                <a:solidFill>
                  <a:schemeClr val="bg1"/>
                </a:solidFill>
              </a:rPr>
              <a:t> (residential development)</a:t>
            </a:r>
          </a:p>
          <a:p>
            <a:pPr>
              <a:spcAft>
                <a:spcPts val="600"/>
              </a:spcAft>
            </a:pPr>
            <a:endParaRPr lang="et-EE" sz="1400" dirty="0" smtClean="0">
              <a:solidFill>
                <a:schemeClr val="bg1"/>
              </a:solidFill>
            </a:endParaRP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t-EE" sz="1400" dirty="0" smtClean="0">
                <a:solidFill>
                  <a:schemeClr val="bg1"/>
                </a:solidFill>
              </a:rPr>
              <a:t>   </a:t>
            </a:r>
            <a:r>
              <a:rPr lang="en-US" sz="1400" dirty="0" smtClean="0">
                <a:solidFill>
                  <a:schemeClr val="bg1"/>
                </a:solidFill>
              </a:rPr>
              <a:t>9 houses with 126 apartments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US" sz="1400" dirty="0" smtClean="0">
                <a:solidFill>
                  <a:schemeClr val="bg1"/>
                </a:solidFill>
              </a:rPr>
              <a:t>   98 apts. are ready and sold earlier</a:t>
            </a:r>
          </a:p>
          <a:p>
            <a:pPr>
              <a:spcAft>
                <a:spcPts val="0"/>
              </a:spcAft>
              <a:buFont typeface="Arial" pitchFamily="34" charset="0"/>
              <a:buChar char="•"/>
            </a:pPr>
            <a:r>
              <a:rPr lang="en-US" sz="1400" dirty="0" smtClean="0">
                <a:solidFill>
                  <a:schemeClr val="bg1"/>
                </a:solidFill>
              </a:rPr>
              <a:t>   2 houses with 28 </a:t>
            </a:r>
            <a:r>
              <a:rPr lang="en-US" sz="1400" dirty="0" err="1" smtClean="0">
                <a:solidFill>
                  <a:schemeClr val="bg1"/>
                </a:solidFill>
              </a:rPr>
              <a:t>ap</a:t>
            </a:r>
            <a:r>
              <a:rPr lang="et-EE" sz="1400" dirty="0" smtClean="0">
                <a:solidFill>
                  <a:schemeClr val="bg1"/>
                </a:solidFill>
              </a:rPr>
              <a:t>ts</a:t>
            </a:r>
            <a:r>
              <a:rPr lang="en-US" sz="1400" dirty="0" smtClean="0">
                <a:solidFill>
                  <a:schemeClr val="bg1"/>
                </a:solidFill>
              </a:rPr>
              <a:t>.(1 920 m2) are in semi product phase </a:t>
            </a:r>
            <a:endParaRPr lang="et-EE" sz="1400" dirty="0" smtClean="0">
              <a:solidFill>
                <a:schemeClr val="bg1"/>
              </a:solidFill>
            </a:endParaRPr>
          </a:p>
          <a:p>
            <a:pPr>
              <a:spcAft>
                <a:spcPts val="600"/>
              </a:spcAft>
            </a:pPr>
            <a:r>
              <a:rPr lang="et-EE" sz="1400" dirty="0" smtClean="0">
                <a:solidFill>
                  <a:schemeClr val="bg1"/>
                </a:solidFill>
              </a:rPr>
              <a:t>    </a:t>
            </a:r>
            <a:r>
              <a:rPr lang="en-US" sz="1400" dirty="0" smtClean="0">
                <a:solidFill>
                  <a:schemeClr val="bg1"/>
                </a:solidFill>
              </a:rPr>
              <a:t>(Kometas 2 &amp; 4)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US" sz="1400" dirty="0" smtClean="0">
                <a:solidFill>
                  <a:schemeClr val="bg1"/>
                </a:solidFill>
              </a:rPr>
              <a:t>   14 apts. construction relaunch &amp;  completion planned by II HY 2013</a:t>
            </a:r>
          </a:p>
          <a:p>
            <a:pPr>
              <a:spcAft>
                <a:spcPts val="600"/>
              </a:spcAft>
            </a:pPr>
            <a:endParaRPr lang="en-US" sz="1400" dirty="0" smtClean="0">
              <a:solidFill>
                <a:schemeClr val="bg1"/>
              </a:solidFill>
            </a:endParaRPr>
          </a:p>
          <a:p>
            <a:pPr>
              <a:spcAft>
                <a:spcPts val="600"/>
              </a:spcAft>
            </a:pPr>
            <a:r>
              <a:rPr lang="en-US" sz="1400" dirty="0" smtClean="0">
                <a:solidFill>
                  <a:schemeClr val="bg1"/>
                </a:solidFill>
              </a:rPr>
              <a:t> </a:t>
            </a:r>
          </a:p>
          <a:p>
            <a:endParaRPr lang="et-EE" dirty="0" smtClean="0">
              <a:solidFill>
                <a:schemeClr val="bg1"/>
              </a:solidFill>
            </a:endParaRPr>
          </a:p>
          <a:p>
            <a:endParaRPr lang="et-EE" dirty="0" smtClean="0">
              <a:solidFill>
                <a:schemeClr val="bg1"/>
              </a:solidFill>
            </a:endParaRPr>
          </a:p>
          <a:p>
            <a:endParaRPr lang="et-EE" dirty="0" smtClean="0">
              <a:solidFill>
                <a:schemeClr val="bg1"/>
              </a:solidFill>
            </a:endParaRPr>
          </a:p>
        </p:txBody>
      </p:sp>
      <p:sp>
        <p:nvSpPr>
          <p:cNvPr id="13" name="Title 19"/>
          <p:cNvSpPr txBox="1">
            <a:spLocks/>
          </p:cNvSpPr>
          <p:nvPr/>
        </p:nvSpPr>
        <p:spPr>
          <a:xfrm>
            <a:off x="161412" y="0"/>
            <a:ext cx="5670756" cy="63022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kumimoji="1" lang="en-US" sz="3200" kern="0" dirty="0" smtClean="0">
                <a:solidFill>
                  <a:schemeClr val="bg1"/>
                </a:solidFill>
                <a:ea typeface="+mj-ea"/>
                <a:cs typeface="Arial" charset="0"/>
              </a:rPr>
              <a:t>Arco Development Latvia</a:t>
            </a:r>
          </a:p>
          <a:p>
            <a:pPr>
              <a:defRPr/>
            </a:pPr>
            <a:endParaRPr kumimoji="1" lang="en-US" sz="3600" kern="0" dirty="0">
              <a:solidFill>
                <a:schemeClr val="bg1"/>
              </a:solidFill>
              <a:ea typeface="+mj-ea"/>
              <a:cs typeface="Arial" charset="0"/>
            </a:endParaRPr>
          </a:p>
        </p:txBody>
      </p:sp>
      <p:pic>
        <p:nvPicPr>
          <p:cNvPr id="4098" name="Picture 2" descr="http://arcorealestate.com/upload/Investorile/Bisumuiza_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2192" y="2211702"/>
            <a:ext cx="2970396" cy="2108023"/>
          </a:xfrm>
          <a:prstGeom prst="rect">
            <a:avLst/>
          </a:prstGeom>
          <a:noFill/>
        </p:spPr>
      </p:pic>
      <p:pic>
        <p:nvPicPr>
          <p:cNvPr id="1026" name="Picture 2" descr="C:\Users\egert\Desktop\Tööfolder\20130122_15473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2192" y="141427"/>
            <a:ext cx="2970396" cy="1980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TextBox 7"/>
          <p:cNvSpPr txBox="1">
            <a:spLocks noChangeArrowheads="1"/>
          </p:cNvSpPr>
          <p:nvPr/>
        </p:nvSpPr>
        <p:spPr bwMode="auto">
          <a:xfrm>
            <a:off x="251424" y="591486"/>
            <a:ext cx="6030804" cy="1046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600" b="1" dirty="0" smtClean="0">
                <a:solidFill>
                  <a:schemeClr val="accent4">
                    <a:lumMod val="10000"/>
                  </a:schemeClr>
                </a:solidFill>
              </a:rPr>
              <a:t>BALTEZERS 5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Close to Riga </a:t>
            </a:r>
            <a:r>
              <a:rPr lang="en-US" dirty="0" smtClean="0">
                <a:solidFill>
                  <a:schemeClr val="bg1"/>
                </a:solidFill>
              </a:rPr>
              <a:t>(residential land</a:t>
            </a:r>
            <a:r>
              <a:rPr lang="et-EE" dirty="0" smtClean="0">
                <a:solidFill>
                  <a:schemeClr val="bg1"/>
                </a:solidFill>
              </a:rPr>
              <a:t>)</a:t>
            </a:r>
            <a:r>
              <a:rPr lang="en-US" dirty="0" smtClean="0">
                <a:solidFill>
                  <a:schemeClr val="bg1"/>
                </a:solidFill>
              </a:rPr>
              <a:t> 					</a:t>
            </a:r>
          </a:p>
          <a:p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10244" name="TextBox 11"/>
          <p:cNvSpPr txBox="1">
            <a:spLocks noChangeArrowheads="1"/>
          </p:cNvSpPr>
          <p:nvPr/>
        </p:nvSpPr>
        <p:spPr bwMode="auto">
          <a:xfrm>
            <a:off x="251424" y="2481738"/>
            <a:ext cx="6462252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600" b="1" dirty="0" smtClean="0">
                <a:solidFill>
                  <a:schemeClr val="accent4">
                    <a:lumMod val="10000"/>
                  </a:schemeClr>
                </a:solidFill>
              </a:rPr>
              <a:t>BALTEZERS 3 </a:t>
            </a:r>
            <a:r>
              <a:rPr lang="en-US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Close to Riga</a:t>
            </a:r>
            <a:r>
              <a:rPr lang="en-US" dirty="0" smtClean="0">
                <a:solidFill>
                  <a:schemeClr val="bg1"/>
                </a:solidFill>
              </a:rPr>
              <a:t> (residential land</a:t>
            </a:r>
            <a:r>
              <a:rPr lang="et-EE" dirty="0" smtClean="0">
                <a:solidFill>
                  <a:schemeClr val="bg1"/>
                </a:solidFill>
              </a:rPr>
              <a:t>)</a:t>
            </a:r>
            <a:r>
              <a:rPr lang="en-US" dirty="0" smtClean="0">
                <a:solidFill>
                  <a:schemeClr val="bg1"/>
                </a:solidFill>
              </a:rPr>
              <a:t> 					           </a:t>
            </a:r>
            <a:endParaRPr lang="et-EE" dirty="0">
              <a:solidFill>
                <a:schemeClr val="bg1"/>
              </a:solidFill>
            </a:endParaRPr>
          </a:p>
        </p:txBody>
      </p:sp>
      <p:sp>
        <p:nvSpPr>
          <p:cNvPr id="13" name="Title 19"/>
          <p:cNvSpPr txBox="1">
            <a:spLocks/>
          </p:cNvSpPr>
          <p:nvPr/>
        </p:nvSpPr>
        <p:spPr>
          <a:xfrm>
            <a:off x="161412" y="0"/>
            <a:ext cx="5580744" cy="63022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kumimoji="1" lang="en-US" sz="3200" kern="0" dirty="0" smtClean="0">
                <a:solidFill>
                  <a:schemeClr val="bg1"/>
                </a:solidFill>
                <a:ea typeface="+mj-ea"/>
                <a:cs typeface="Arial" charset="0"/>
              </a:rPr>
              <a:t>Arco Development Latvia</a:t>
            </a:r>
          </a:p>
          <a:p>
            <a:pPr>
              <a:defRPr/>
            </a:pPr>
            <a:endParaRPr kumimoji="1" lang="en-US" sz="3600" kern="0" dirty="0">
              <a:solidFill>
                <a:schemeClr val="bg1"/>
              </a:solidFill>
              <a:ea typeface="+mj-ea"/>
              <a:cs typeface="Arial" charset="0"/>
            </a:endParaRPr>
          </a:p>
        </p:txBody>
      </p:sp>
      <p:pic>
        <p:nvPicPr>
          <p:cNvPr id="4100" name="Picture 4" descr="http://www.arcorealestate.com/upload/LV_Residential_Marsili_Riga_LV_2_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02204" y="231438"/>
            <a:ext cx="2880384" cy="1860849"/>
          </a:xfrm>
          <a:prstGeom prst="rect">
            <a:avLst/>
          </a:prstGeom>
          <a:noFill/>
        </p:spPr>
      </p:pic>
      <p:sp>
        <p:nvSpPr>
          <p:cNvPr id="17" name="Ristkülik 16"/>
          <p:cNvSpPr/>
          <p:nvPr/>
        </p:nvSpPr>
        <p:spPr>
          <a:xfrm>
            <a:off x="251424" y="3021810"/>
            <a:ext cx="5040672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t-EE" sz="1400" dirty="0" smtClean="0">
                <a:solidFill>
                  <a:schemeClr val="bg1"/>
                </a:solidFill>
              </a:rPr>
              <a:t>   </a:t>
            </a:r>
            <a:r>
              <a:rPr lang="en-US" sz="1400" dirty="0" smtClean="0">
                <a:solidFill>
                  <a:schemeClr val="bg1"/>
                </a:solidFill>
              </a:rPr>
              <a:t>68 undeveloped land plots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US" sz="1400" dirty="0" smtClean="0">
                <a:solidFill>
                  <a:schemeClr val="bg1"/>
                </a:solidFill>
              </a:rPr>
              <a:t>   total sellable area 11 ha</a:t>
            </a:r>
            <a:endParaRPr lang="et-EE" sz="1400" dirty="0" smtClean="0">
              <a:solidFill>
                <a:schemeClr val="bg1"/>
              </a:solidFill>
            </a:endParaRP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US" sz="1400" dirty="0" smtClean="0">
                <a:solidFill>
                  <a:schemeClr val="bg1"/>
                </a:solidFill>
              </a:rPr>
              <a:t>   property registration pending</a:t>
            </a:r>
          </a:p>
        </p:txBody>
      </p:sp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02208" y="2481738"/>
            <a:ext cx="2835275" cy="1890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istkülik 13"/>
          <p:cNvSpPr/>
          <p:nvPr/>
        </p:nvSpPr>
        <p:spPr>
          <a:xfrm>
            <a:off x="251424" y="1131558"/>
            <a:ext cx="58507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t-EE" sz="1400" dirty="0" smtClean="0">
                <a:solidFill>
                  <a:schemeClr val="bg1"/>
                </a:solidFill>
              </a:rPr>
              <a:t>   </a:t>
            </a:r>
            <a:r>
              <a:rPr lang="en-US" sz="1400" dirty="0" smtClean="0">
                <a:solidFill>
                  <a:schemeClr val="bg1"/>
                </a:solidFill>
              </a:rPr>
              <a:t>29 developed land plots</a:t>
            </a:r>
            <a:r>
              <a:rPr lang="et-EE" sz="1400" dirty="0" smtClean="0">
                <a:solidFill>
                  <a:schemeClr val="bg1"/>
                </a:solidFill>
              </a:rPr>
              <a:t> total</a:t>
            </a:r>
            <a:endParaRPr lang="en-US" sz="1400" dirty="0" smtClean="0">
              <a:solidFill>
                <a:schemeClr val="bg1"/>
              </a:solidFill>
            </a:endParaRPr>
          </a:p>
          <a:p>
            <a:pPr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t-EE" sz="1400" dirty="0" smtClean="0">
                <a:solidFill>
                  <a:schemeClr val="bg1"/>
                </a:solidFill>
              </a:rPr>
              <a:t>   </a:t>
            </a:r>
            <a:r>
              <a:rPr lang="en-US" sz="1400" dirty="0" smtClean="0">
                <a:solidFill>
                  <a:schemeClr val="bg1"/>
                </a:solidFill>
              </a:rPr>
              <a:t>22 plots </a:t>
            </a:r>
            <a:r>
              <a:rPr lang="et-EE" sz="1400" dirty="0" smtClean="0">
                <a:solidFill>
                  <a:schemeClr val="bg1"/>
                </a:solidFill>
              </a:rPr>
              <a:t>remaining in stock</a:t>
            </a:r>
            <a:r>
              <a:rPr lang="en-US" sz="1400" dirty="0" smtClean="0">
                <a:solidFill>
                  <a:schemeClr val="bg1"/>
                </a:solidFill>
              </a:rPr>
              <a:t> (43 </a:t>
            </a:r>
            <a:r>
              <a:rPr lang="et-EE" sz="1400" dirty="0" smtClean="0">
                <a:solidFill>
                  <a:schemeClr val="bg1"/>
                </a:solidFill>
              </a:rPr>
              <a:t>500</a:t>
            </a:r>
            <a:r>
              <a:rPr lang="en-US" sz="1400" dirty="0" smtClean="0">
                <a:solidFill>
                  <a:schemeClr val="bg1"/>
                </a:solidFill>
              </a:rPr>
              <a:t> </a:t>
            </a:r>
            <a:r>
              <a:rPr lang="et-EE" sz="1400" dirty="0" smtClean="0">
                <a:solidFill>
                  <a:schemeClr val="bg1"/>
                </a:solidFill>
              </a:rPr>
              <a:t>m2</a:t>
            </a:r>
            <a:r>
              <a:rPr lang="en-US" sz="1400" dirty="0" smtClean="0">
                <a:solidFill>
                  <a:schemeClr val="bg1"/>
                </a:solidFill>
              </a:rPr>
              <a:t>) </a:t>
            </a:r>
          </a:p>
          <a:p>
            <a:endParaRPr lang="en-US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TextBox 7"/>
          <p:cNvSpPr txBox="1">
            <a:spLocks noChangeArrowheads="1"/>
          </p:cNvSpPr>
          <p:nvPr/>
        </p:nvSpPr>
        <p:spPr bwMode="auto">
          <a:xfrm>
            <a:off x="71400" y="771510"/>
            <a:ext cx="5670756" cy="3954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</a:pPr>
            <a:r>
              <a:rPr lang="en-US" sz="1400" u="sng" dirty="0" smtClean="0">
                <a:solidFill>
                  <a:schemeClr val="bg1"/>
                </a:solidFill>
              </a:rPr>
              <a:t>1. OBJECTIVE</a:t>
            </a:r>
          </a:p>
          <a:p>
            <a:pPr>
              <a:spcAft>
                <a:spcPts val="300"/>
              </a:spcAft>
            </a:pPr>
            <a:r>
              <a:rPr lang="en-US" sz="1400" dirty="0" smtClean="0">
                <a:solidFill>
                  <a:schemeClr val="bg1"/>
                </a:solidFill>
              </a:rPr>
              <a:t>to complete </a:t>
            </a:r>
            <a:r>
              <a:rPr lang="et-EE" sz="1400" dirty="0" smtClean="0">
                <a:solidFill>
                  <a:schemeClr val="bg1"/>
                </a:solidFill>
              </a:rPr>
              <a:t>the </a:t>
            </a:r>
            <a:r>
              <a:rPr lang="en-US" sz="1400" dirty="0" smtClean="0">
                <a:solidFill>
                  <a:schemeClr val="bg1"/>
                </a:solidFill>
              </a:rPr>
              <a:t>two ongoing projects</a:t>
            </a:r>
            <a:r>
              <a:rPr lang="et-EE" sz="1400" dirty="0" smtClean="0">
                <a:solidFill>
                  <a:schemeClr val="bg1"/>
                </a:solidFill>
              </a:rPr>
              <a:t> </a:t>
            </a:r>
            <a:r>
              <a:rPr lang="et-EE" sz="1400" dirty="0" err="1" smtClean="0">
                <a:solidFill>
                  <a:schemeClr val="bg1"/>
                </a:solidFill>
              </a:rPr>
              <a:t>with</a:t>
            </a:r>
            <a:r>
              <a:rPr lang="et-EE" sz="1400" dirty="0" smtClean="0">
                <a:solidFill>
                  <a:schemeClr val="bg1"/>
                </a:solidFill>
              </a:rPr>
              <a:t> </a:t>
            </a:r>
            <a:r>
              <a:rPr lang="et-EE" sz="1400" dirty="0" err="1" smtClean="0">
                <a:solidFill>
                  <a:schemeClr val="bg1"/>
                </a:solidFill>
              </a:rPr>
              <a:t>small</a:t>
            </a:r>
            <a:r>
              <a:rPr lang="et-EE" sz="1400" dirty="0" smtClean="0">
                <a:solidFill>
                  <a:schemeClr val="bg1"/>
                </a:solidFill>
              </a:rPr>
              <a:t> </a:t>
            </a:r>
            <a:r>
              <a:rPr lang="et-EE" sz="1400" dirty="0" err="1" smtClean="0">
                <a:solidFill>
                  <a:schemeClr val="bg1"/>
                </a:solidFill>
              </a:rPr>
              <a:t>operating</a:t>
            </a:r>
            <a:r>
              <a:rPr lang="et-EE" sz="1400" dirty="0" smtClean="0">
                <a:solidFill>
                  <a:schemeClr val="bg1"/>
                </a:solidFill>
              </a:rPr>
              <a:t> </a:t>
            </a:r>
            <a:r>
              <a:rPr lang="et-EE" sz="1400" dirty="0" err="1" smtClean="0">
                <a:solidFill>
                  <a:schemeClr val="bg1"/>
                </a:solidFill>
              </a:rPr>
              <a:t>profit</a:t>
            </a:r>
            <a:r>
              <a:rPr lang="en-US" sz="1400" dirty="0" smtClean="0">
                <a:solidFill>
                  <a:schemeClr val="bg1"/>
                </a:solidFill>
              </a:rPr>
              <a:t>:</a:t>
            </a:r>
          </a:p>
          <a:p>
            <a:pPr marL="269875" indent="-269875">
              <a:spcAft>
                <a:spcPts val="300"/>
              </a:spcAft>
              <a:buFont typeface="Wingdings" pitchFamily="2" charset="2"/>
              <a:buChar char="Ø"/>
            </a:pPr>
            <a:r>
              <a:rPr lang="en-US" sz="1400" dirty="0" err="1" smtClean="0">
                <a:solidFill>
                  <a:schemeClr val="bg1"/>
                </a:solidFill>
              </a:rPr>
              <a:t>Kuusalu</a:t>
            </a:r>
            <a:r>
              <a:rPr lang="en-US" sz="1400" dirty="0" smtClean="0">
                <a:solidFill>
                  <a:schemeClr val="bg1"/>
                </a:solidFill>
              </a:rPr>
              <a:t> public water and wastewater network (remaining balance 1</a:t>
            </a:r>
            <a:r>
              <a:rPr lang="et-EE" sz="1400" dirty="0" smtClean="0">
                <a:solidFill>
                  <a:schemeClr val="bg1"/>
                </a:solidFill>
              </a:rPr>
              <a:t>.</a:t>
            </a:r>
            <a:r>
              <a:rPr lang="en-US" sz="1400" dirty="0" smtClean="0">
                <a:solidFill>
                  <a:schemeClr val="bg1"/>
                </a:solidFill>
              </a:rPr>
              <a:t>2 mln eur)</a:t>
            </a:r>
          </a:p>
          <a:p>
            <a:pPr marL="269875" indent="-269875">
              <a:spcAft>
                <a:spcPts val="300"/>
              </a:spcAft>
              <a:buFont typeface="Wingdings" pitchFamily="2" charset="2"/>
              <a:buChar char="Ø"/>
            </a:pPr>
            <a:r>
              <a:rPr lang="en-US" sz="1400" dirty="0" err="1" smtClean="0">
                <a:solidFill>
                  <a:schemeClr val="bg1"/>
                </a:solidFill>
              </a:rPr>
              <a:t>Paide</a:t>
            </a:r>
            <a:r>
              <a:rPr lang="en-US" sz="1400" dirty="0" smtClean="0">
                <a:solidFill>
                  <a:schemeClr val="bg1"/>
                </a:solidFill>
              </a:rPr>
              <a:t> wastewater treatment plant (remaining balance 1</a:t>
            </a:r>
            <a:r>
              <a:rPr lang="et-EE" sz="1400" dirty="0" smtClean="0">
                <a:solidFill>
                  <a:schemeClr val="bg1"/>
                </a:solidFill>
              </a:rPr>
              <a:t>.</a:t>
            </a:r>
            <a:r>
              <a:rPr lang="en-US" sz="1400" dirty="0" smtClean="0">
                <a:solidFill>
                  <a:schemeClr val="bg1"/>
                </a:solidFill>
              </a:rPr>
              <a:t>4 mln eur)</a:t>
            </a:r>
          </a:p>
          <a:p>
            <a:pPr>
              <a:spcAft>
                <a:spcPts val="300"/>
              </a:spcAft>
            </a:pPr>
            <a:endParaRPr lang="et-EE" sz="1200" u="sng" dirty="0" smtClean="0">
              <a:solidFill>
                <a:schemeClr val="bg1"/>
              </a:solidFill>
            </a:endParaRPr>
          </a:p>
          <a:p>
            <a:pPr>
              <a:spcAft>
                <a:spcPts val="300"/>
              </a:spcAft>
            </a:pPr>
            <a:r>
              <a:rPr lang="et-EE" sz="1400" dirty="0" smtClean="0">
                <a:solidFill>
                  <a:schemeClr val="bg1"/>
                </a:solidFill>
              </a:rPr>
              <a:t>Works are in progress, on schedule, 100% completion in November 2013.  </a:t>
            </a:r>
          </a:p>
          <a:p>
            <a:pPr>
              <a:spcAft>
                <a:spcPts val="300"/>
              </a:spcAft>
            </a:pPr>
            <a:endParaRPr lang="en-US" sz="1400" u="sng" dirty="0" smtClean="0">
              <a:solidFill>
                <a:schemeClr val="bg1"/>
              </a:solidFill>
            </a:endParaRPr>
          </a:p>
          <a:p>
            <a:pPr>
              <a:spcAft>
                <a:spcPts val="300"/>
              </a:spcAft>
            </a:pPr>
            <a:r>
              <a:rPr lang="en-US" sz="1400" u="sng" dirty="0" smtClean="0">
                <a:solidFill>
                  <a:schemeClr val="bg1"/>
                </a:solidFill>
              </a:rPr>
              <a:t>2. OBJECTIVE</a:t>
            </a:r>
          </a:p>
          <a:p>
            <a:pPr>
              <a:spcAft>
                <a:spcPts val="300"/>
              </a:spcAft>
            </a:pPr>
            <a:r>
              <a:rPr lang="en-US" sz="1400" dirty="0" smtClean="0">
                <a:solidFill>
                  <a:schemeClr val="bg1"/>
                </a:solidFill>
              </a:rPr>
              <a:t>to clarify past irregularities, collect all receivables and serve all debt payables (</a:t>
            </a:r>
            <a:r>
              <a:rPr lang="en-US" sz="1400" dirty="0" err="1" smtClean="0">
                <a:solidFill>
                  <a:schemeClr val="bg1"/>
                </a:solidFill>
              </a:rPr>
              <a:t>incl</a:t>
            </a:r>
            <a:r>
              <a:rPr lang="en-US" sz="1400" dirty="0" smtClean="0">
                <a:solidFill>
                  <a:schemeClr val="bg1"/>
                </a:solidFill>
              </a:rPr>
              <a:t> finished projects). Several legal proceedings pending</a:t>
            </a:r>
            <a:r>
              <a:rPr lang="et-EE" sz="1400" dirty="0" smtClean="0">
                <a:solidFill>
                  <a:schemeClr val="bg1"/>
                </a:solidFill>
              </a:rPr>
              <a:t>.</a:t>
            </a:r>
            <a:r>
              <a:rPr lang="en-US" sz="1400" dirty="0" smtClean="0">
                <a:solidFill>
                  <a:schemeClr val="bg1"/>
                </a:solidFill>
              </a:rPr>
              <a:t>  </a:t>
            </a:r>
          </a:p>
          <a:p>
            <a:pPr>
              <a:spcAft>
                <a:spcPts val="300"/>
              </a:spcAft>
            </a:pPr>
            <a:r>
              <a:rPr lang="en-US" sz="2000" dirty="0" smtClean="0">
                <a:solidFill>
                  <a:schemeClr val="bg1"/>
                </a:solidFill>
              </a:rPr>
              <a:t> </a:t>
            </a:r>
          </a:p>
          <a:p>
            <a:endParaRPr lang="en-US" sz="2000" dirty="0" smtClean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Title 19"/>
          <p:cNvSpPr txBox="1">
            <a:spLocks/>
          </p:cNvSpPr>
          <p:nvPr/>
        </p:nvSpPr>
        <p:spPr>
          <a:xfrm>
            <a:off x="161413" y="0"/>
            <a:ext cx="5490731" cy="63022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kumimoji="1" lang="en-US" sz="3200" kern="0" dirty="0" smtClean="0">
                <a:solidFill>
                  <a:schemeClr val="bg1"/>
                </a:solidFill>
                <a:ea typeface="+mj-ea"/>
                <a:cs typeface="Arial" charset="0"/>
              </a:rPr>
              <a:t>Arco Construction Estonia</a:t>
            </a:r>
          </a:p>
          <a:p>
            <a:pPr>
              <a:defRPr/>
            </a:pPr>
            <a:endParaRPr kumimoji="1" lang="en-US" sz="3600" kern="0" dirty="0">
              <a:solidFill>
                <a:schemeClr val="bg1"/>
              </a:solidFill>
              <a:ea typeface="+mj-ea"/>
              <a:cs typeface="Arial" charset="0"/>
            </a:endParaRPr>
          </a:p>
        </p:txBody>
      </p:sp>
      <p:pic>
        <p:nvPicPr>
          <p:cNvPr id="2" name="Picture 2" descr="C:\Users\egert\AppData\Local\Microsoft\Windows\Temporary Internet Files\Content.Outlook\BKMZ8CX2\PA14056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02204" y="186432"/>
            <a:ext cx="2970396" cy="2092779"/>
          </a:xfrm>
          <a:prstGeom prst="rect">
            <a:avLst/>
          </a:prstGeom>
          <a:noFill/>
        </p:spPr>
      </p:pic>
      <p:pic>
        <p:nvPicPr>
          <p:cNvPr id="3" name="Picture 3" descr="C:\Users\egert\AppData\Local\Microsoft\Windows\Temporary Internet Files\Content.Outlook\BKMZ8CX2\IMG_473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02204" y="2391726"/>
            <a:ext cx="2970396" cy="1980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9"/>
          <p:cNvSpPr txBox="1">
            <a:spLocks/>
          </p:cNvSpPr>
          <p:nvPr/>
        </p:nvSpPr>
        <p:spPr>
          <a:xfrm>
            <a:off x="161412" y="141426"/>
            <a:ext cx="5490731" cy="591486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kumimoji="1" lang="en-US" sz="3200" kern="0" dirty="0" smtClean="0">
                <a:solidFill>
                  <a:schemeClr val="bg1"/>
                </a:solidFill>
                <a:ea typeface="+mj-ea"/>
                <a:cs typeface="Arial" charset="0"/>
              </a:rPr>
              <a:t>Arco Vara plans for 2013</a:t>
            </a:r>
          </a:p>
          <a:p>
            <a:pPr>
              <a:defRPr/>
            </a:pPr>
            <a:endParaRPr kumimoji="1" lang="en-US" sz="3600" kern="0" dirty="0">
              <a:solidFill>
                <a:schemeClr val="bg1"/>
              </a:solidFill>
              <a:ea typeface="+mj-ea"/>
              <a:cs typeface="Arial" charset="0"/>
            </a:endParaRPr>
          </a:p>
        </p:txBody>
      </p:sp>
      <p:sp>
        <p:nvSpPr>
          <p:cNvPr id="4" name="Title 19"/>
          <p:cNvSpPr txBox="1">
            <a:spLocks/>
          </p:cNvSpPr>
          <p:nvPr/>
        </p:nvSpPr>
        <p:spPr>
          <a:xfrm>
            <a:off x="431448" y="861522"/>
            <a:ext cx="8281104" cy="3600480"/>
          </a:xfrm>
          <a:prstGeom prst="rect">
            <a:avLst/>
          </a:prstGeom>
        </p:spPr>
        <p:txBody>
          <a:bodyPr/>
          <a:lstStyle/>
          <a:p>
            <a:pPr marL="447675" indent="-447675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kumimoji="1" lang="en-US" sz="1400" kern="0" dirty="0" smtClean="0">
                <a:solidFill>
                  <a:schemeClr val="bg1"/>
                </a:solidFill>
                <a:ea typeface="+mj-ea"/>
                <a:cs typeface="Arial" charset="0"/>
              </a:rPr>
              <a:t>Stabilize the situation (development projects)</a:t>
            </a:r>
          </a:p>
          <a:p>
            <a:pPr marL="447675" indent="-447675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kumimoji="1" lang="en-US" sz="1400" kern="0" dirty="0" smtClean="0">
                <a:solidFill>
                  <a:schemeClr val="bg1"/>
                </a:solidFill>
                <a:ea typeface="+mj-ea"/>
                <a:cs typeface="Arial" charset="0"/>
              </a:rPr>
              <a:t>Complete pending constructions by Arco Ehitus</a:t>
            </a:r>
          </a:p>
          <a:p>
            <a:pPr marL="447675" indent="-447675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kumimoji="1" lang="en-US" sz="1400" kern="0" dirty="0" smtClean="0">
                <a:solidFill>
                  <a:schemeClr val="bg1"/>
                </a:solidFill>
                <a:ea typeface="+mj-ea"/>
                <a:cs typeface="Arial" charset="0"/>
              </a:rPr>
              <a:t>Brokering and valuations as usual</a:t>
            </a:r>
          </a:p>
          <a:p>
            <a:pPr marL="447675" indent="-447675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kumimoji="1" lang="en-US" sz="1400" kern="0" dirty="0" smtClean="0">
                <a:solidFill>
                  <a:schemeClr val="bg1"/>
                </a:solidFill>
                <a:ea typeface="+mj-ea"/>
                <a:cs typeface="Arial" charset="0"/>
              </a:rPr>
              <a:t>Introduce integrated production process</a:t>
            </a:r>
          </a:p>
          <a:p>
            <a:pPr marL="447675" indent="-447675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kumimoji="1" lang="en-US" sz="1400" kern="0" dirty="0" smtClean="0">
                <a:solidFill>
                  <a:schemeClr val="bg1"/>
                </a:solidFill>
                <a:ea typeface="+mj-ea"/>
                <a:cs typeface="Arial" charset="0"/>
              </a:rPr>
              <a:t>Produce &amp; sell 1000-2000 </a:t>
            </a:r>
            <a:r>
              <a:rPr kumimoji="1" lang="en-US" sz="1400" kern="0" dirty="0" err="1" smtClean="0">
                <a:solidFill>
                  <a:schemeClr val="bg1"/>
                </a:solidFill>
                <a:ea typeface="+mj-ea"/>
                <a:cs typeface="Arial" charset="0"/>
              </a:rPr>
              <a:t>sqm</a:t>
            </a:r>
            <a:r>
              <a:rPr kumimoji="1" lang="en-US" sz="1400" kern="0" dirty="0" smtClean="0">
                <a:solidFill>
                  <a:schemeClr val="bg1"/>
                </a:solidFill>
                <a:ea typeface="+mj-ea"/>
                <a:cs typeface="Arial" charset="0"/>
              </a:rPr>
              <a:t> apartments in Latvia</a:t>
            </a:r>
          </a:p>
          <a:p>
            <a:pPr marL="447675" indent="-447675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kumimoji="1" lang="en-US" sz="1400" kern="0" dirty="0" smtClean="0">
                <a:solidFill>
                  <a:schemeClr val="bg1"/>
                </a:solidFill>
                <a:cs typeface="Arial" charset="0"/>
              </a:rPr>
              <a:t>Produce &amp; sell 1000 </a:t>
            </a:r>
            <a:r>
              <a:rPr kumimoji="1" lang="en-US" sz="1400" kern="0" dirty="0" err="1" smtClean="0">
                <a:solidFill>
                  <a:schemeClr val="bg1"/>
                </a:solidFill>
                <a:cs typeface="Arial" charset="0"/>
              </a:rPr>
              <a:t>sqm</a:t>
            </a:r>
            <a:r>
              <a:rPr kumimoji="1" lang="en-US" sz="1400" kern="0" dirty="0" smtClean="0">
                <a:solidFill>
                  <a:schemeClr val="bg1"/>
                </a:solidFill>
                <a:cs typeface="Arial" charset="0"/>
              </a:rPr>
              <a:t> of apartments in Estonia</a:t>
            </a:r>
          </a:p>
          <a:p>
            <a:pPr marL="447675" indent="-447675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kumimoji="1" lang="en-US" sz="1400" kern="0" dirty="0" smtClean="0">
                <a:solidFill>
                  <a:schemeClr val="bg1"/>
                </a:solidFill>
                <a:ea typeface="+mj-ea"/>
                <a:cs typeface="Arial" charset="0"/>
              </a:rPr>
              <a:t>Prepare new development portfolio for 2014 in </a:t>
            </a:r>
            <a:r>
              <a:rPr kumimoji="1" lang="en-US" sz="1400" kern="0" dirty="0" err="1" smtClean="0">
                <a:solidFill>
                  <a:schemeClr val="bg1"/>
                </a:solidFill>
                <a:ea typeface="+mj-ea"/>
                <a:cs typeface="Arial" charset="0"/>
              </a:rPr>
              <a:t>Est</a:t>
            </a:r>
            <a:r>
              <a:rPr kumimoji="1" lang="en-US" sz="1400" kern="0" dirty="0" smtClean="0">
                <a:solidFill>
                  <a:schemeClr val="bg1"/>
                </a:solidFill>
                <a:ea typeface="+mj-ea"/>
                <a:cs typeface="Arial" charset="0"/>
              </a:rPr>
              <a:t>, Lat, </a:t>
            </a:r>
            <a:r>
              <a:rPr kumimoji="1" lang="en-US" sz="1400" kern="0" dirty="0" err="1" smtClean="0">
                <a:solidFill>
                  <a:schemeClr val="bg1"/>
                </a:solidFill>
                <a:ea typeface="+mj-ea"/>
                <a:cs typeface="Arial" charset="0"/>
              </a:rPr>
              <a:t>Bul</a:t>
            </a:r>
            <a:r>
              <a:rPr kumimoji="1" lang="en-US" sz="1400" kern="0" dirty="0" smtClean="0">
                <a:solidFill>
                  <a:schemeClr val="bg1"/>
                </a:solidFill>
                <a:ea typeface="+mj-ea"/>
                <a:cs typeface="Arial" charset="0"/>
              </a:rPr>
              <a:t> and relaunch production!</a:t>
            </a:r>
          </a:p>
          <a:p>
            <a:pPr marL="447675" indent="-447675">
              <a:spcAft>
                <a:spcPts val="600"/>
              </a:spcAft>
              <a:defRPr/>
            </a:pPr>
            <a:endParaRPr kumimoji="1" lang="en-US" sz="1400" kern="0" dirty="0" smtClean="0">
              <a:solidFill>
                <a:schemeClr val="bg1"/>
              </a:solidFill>
              <a:ea typeface="+mj-ea"/>
              <a:cs typeface="Arial" charset="0"/>
            </a:endParaRPr>
          </a:p>
          <a:p>
            <a:pPr marL="447675" indent="-447675">
              <a:spcAft>
                <a:spcPts val="600"/>
              </a:spcAft>
              <a:defRPr/>
            </a:pPr>
            <a:r>
              <a:rPr kumimoji="1" lang="en-US" sz="1400" kern="0" dirty="0" smtClean="0">
                <a:solidFill>
                  <a:schemeClr val="bg1"/>
                </a:solidFill>
                <a:ea typeface="+mj-ea"/>
                <a:cs typeface="Arial" charset="0"/>
              </a:rPr>
              <a:t>SHARE ISSUE POSSIBLE, </a:t>
            </a:r>
            <a:r>
              <a:rPr kumimoji="1" lang="et-EE" sz="1400" kern="0" dirty="0" smtClean="0">
                <a:solidFill>
                  <a:schemeClr val="bg1"/>
                </a:solidFill>
                <a:ea typeface="+mj-ea"/>
                <a:cs typeface="Arial" charset="0"/>
              </a:rPr>
              <a:t>BUT</a:t>
            </a:r>
            <a:r>
              <a:rPr kumimoji="1" lang="en-US" sz="1400" kern="0" dirty="0" smtClean="0">
                <a:solidFill>
                  <a:schemeClr val="bg1"/>
                </a:solidFill>
                <a:ea typeface="+mj-ea"/>
                <a:cs typeface="Arial" charset="0"/>
              </a:rPr>
              <a:t> WITH PURPOSE TO FINANCE PRODUCTION</a:t>
            </a:r>
            <a:r>
              <a:rPr kumimoji="1" lang="et-EE" sz="1400" kern="0" dirty="0" smtClean="0">
                <a:solidFill>
                  <a:schemeClr val="bg1"/>
                </a:solidFill>
                <a:ea typeface="+mj-ea"/>
                <a:cs typeface="Arial" charset="0"/>
              </a:rPr>
              <a:t> ONLY</a:t>
            </a:r>
            <a:r>
              <a:rPr kumimoji="1" lang="en-US" sz="1400" kern="0" dirty="0" smtClean="0">
                <a:solidFill>
                  <a:schemeClr val="bg1"/>
                </a:solidFill>
                <a:ea typeface="+mj-ea"/>
                <a:cs typeface="Arial" charset="0"/>
              </a:rPr>
              <a:t> </a:t>
            </a:r>
          </a:p>
          <a:p>
            <a:pPr marL="447675" indent="-447675">
              <a:spcAft>
                <a:spcPts val="600"/>
              </a:spcAft>
              <a:buFont typeface="Arial" pitchFamily="34" charset="0"/>
              <a:buChar char="•"/>
              <a:defRPr/>
            </a:pPr>
            <a:endParaRPr kumimoji="1" lang="et-EE" sz="1400" kern="0" dirty="0" smtClean="0">
              <a:solidFill>
                <a:schemeClr val="bg1"/>
              </a:solidFill>
              <a:ea typeface="+mj-ea"/>
              <a:cs typeface="Arial" charset="0"/>
            </a:endParaRPr>
          </a:p>
          <a:p>
            <a:pPr marL="447675" indent="-447675">
              <a:spcAft>
                <a:spcPts val="600"/>
              </a:spcAft>
              <a:defRPr/>
            </a:pPr>
            <a:endParaRPr kumimoji="1" lang="en-US" sz="1400" kern="0" dirty="0" smtClean="0">
              <a:solidFill>
                <a:schemeClr val="bg1"/>
              </a:solidFill>
              <a:ea typeface="+mj-ea"/>
              <a:cs typeface="Arial" charset="0"/>
            </a:endParaRPr>
          </a:p>
          <a:p>
            <a:pPr marL="742950" indent="-742950">
              <a:defRPr/>
            </a:pPr>
            <a:endParaRPr kumimoji="1" lang="en-US" sz="2800" kern="0" dirty="0" smtClean="0">
              <a:solidFill>
                <a:schemeClr val="bg1"/>
              </a:solidFill>
              <a:ea typeface="+mj-ea"/>
              <a:cs typeface="Arial" charset="0"/>
            </a:endParaRPr>
          </a:p>
          <a:p>
            <a:pPr marL="742950" indent="-742950">
              <a:defRPr/>
            </a:pPr>
            <a:endParaRPr kumimoji="1" lang="et-EE" sz="3600" kern="0" dirty="0" smtClean="0">
              <a:solidFill>
                <a:schemeClr val="bg1"/>
              </a:solidFill>
              <a:ea typeface="+mj-ea"/>
              <a:cs typeface="Arial" charset="0"/>
            </a:endParaRPr>
          </a:p>
          <a:p>
            <a:pPr marL="742950" indent="-742950">
              <a:buAutoNum type="arabicPeriod" startAt="3"/>
              <a:defRPr/>
            </a:pPr>
            <a:endParaRPr kumimoji="1" lang="et-EE" sz="3600" kern="0" dirty="0" smtClean="0">
              <a:solidFill>
                <a:schemeClr val="bg1"/>
              </a:solidFill>
              <a:ea typeface="+mj-ea"/>
              <a:cs typeface="Arial" charset="0"/>
            </a:endParaRPr>
          </a:p>
          <a:p>
            <a:pPr>
              <a:defRPr/>
            </a:pPr>
            <a:endParaRPr kumimoji="1" lang="et-EE" sz="3600" kern="0" dirty="0" smtClean="0">
              <a:solidFill>
                <a:schemeClr val="bg1"/>
              </a:solidFill>
              <a:ea typeface="+mj-ea"/>
              <a:cs typeface="Arial" charset="0"/>
            </a:endParaRPr>
          </a:p>
          <a:p>
            <a:pPr>
              <a:defRPr/>
            </a:pPr>
            <a:endParaRPr kumimoji="1" lang="en-US" sz="3600" kern="0" dirty="0">
              <a:solidFill>
                <a:schemeClr val="bg1"/>
              </a:solidFill>
              <a:ea typeface="+mj-ea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9"/>
          <p:cNvSpPr txBox="1">
            <a:spLocks/>
          </p:cNvSpPr>
          <p:nvPr/>
        </p:nvSpPr>
        <p:spPr>
          <a:xfrm>
            <a:off x="71401" y="141426"/>
            <a:ext cx="3870516" cy="63022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kumimoji="1" lang="en-US" sz="3200" kern="0" dirty="0" smtClean="0">
                <a:solidFill>
                  <a:schemeClr val="bg1"/>
                </a:solidFill>
                <a:ea typeface="+mj-ea"/>
                <a:cs typeface="Arial" charset="0"/>
              </a:rPr>
              <a:t>Integrated production process</a:t>
            </a:r>
          </a:p>
          <a:p>
            <a:pPr>
              <a:defRPr/>
            </a:pPr>
            <a:endParaRPr kumimoji="1" lang="en-US" sz="3600" kern="0" dirty="0">
              <a:solidFill>
                <a:schemeClr val="bg1"/>
              </a:solidFill>
              <a:ea typeface="+mj-ea"/>
              <a:cs typeface="Arial" charset="0"/>
            </a:endParaRPr>
          </a:p>
        </p:txBody>
      </p:sp>
      <p:graphicFrame>
        <p:nvGraphicFramePr>
          <p:cNvPr id="7" name="Skemaatiline diagramm 6"/>
          <p:cNvGraphicFramePr/>
          <p:nvPr/>
        </p:nvGraphicFramePr>
        <p:xfrm>
          <a:off x="3221820" y="321450"/>
          <a:ext cx="5742156" cy="3780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292096" y="2121690"/>
            <a:ext cx="1440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t-EE" b="1" dirty="0" err="1" smtClean="0">
                <a:solidFill>
                  <a:schemeClr val="bg1"/>
                </a:solidFill>
              </a:rPr>
              <a:t>Apartment</a:t>
            </a:r>
            <a:r>
              <a:rPr lang="et-EE" b="1" dirty="0" smtClean="0">
                <a:solidFill>
                  <a:schemeClr val="bg1"/>
                </a:solidFill>
              </a:rPr>
              <a:t> =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C:\Users\egert\Pictures\Ivaylole\DSC_0444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292096" y="1671630"/>
            <a:ext cx="1613704" cy="11701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9"/>
          <p:cNvSpPr txBox="1">
            <a:spLocks/>
          </p:cNvSpPr>
          <p:nvPr/>
        </p:nvSpPr>
        <p:spPr>
          <a:xfrm>
            <a:off x="161413" y="0"/>
            <a:ext cx="8821175" cy="63022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kumimoji="1" lang="en-US" sz="3200" kern="0" dirty="0" smtClean="0">
                <a:solidFill>
                  <a:schemeClr val="bg1"/>
                </a:solidFill>
                <a:ea typeface="+mj-ea"/>
                <a:cs typeface="Arial" charset="0"/>
              </a:rPr>
              <a:t>Arco Vara project information layout</a:t>
            </a:r>
          </a:p>
          <a:p>
            <a:pPr>
              <a:defRPr/>
            </a:pPr>
            <a:endParaRPr kumimoji="1" lang="en-US" sz="3600" kern="0" dirty="0">
              <a:solidFill>
                <a:schemeClr val="bg1"/>
              </a:solidFill>
              <a:ea typeface="+mj-ea"/>
              <a:cs typeface="Arial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51424" y="591486"/>
          <a:ext cx="6992902" cy="23932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0132"/>
                <a:gridCol w="900120"/>
                <a:gridCol w="1080144"/>
                <a:gridCol w="1170156"/>
                <a:gridCol w="810108"/>
                <a:gridCol w="900120"/>
                <a:gridCol w="1142122"/>
              </a:tblGrid>
              <a:tr h="450060">
                <a:tc>
                  <a:txBody>
                    <a:bodyPr/>
                    <a:lstStyle/>
                    <a:p>
                      <a:pPr algn="ctr"/>
                      <a:r>
                        <a:rPr lang="et-EE" sz="1100" dirty="0" smtClean="0">
                          <a:solidFill>
                            <a:srgbClr val="000000"/>
                          </a:solidFill>
                        </a:rPr>
                        <a:t>2013 1Q</a:t>
                      </a:r>
                      <a:endParaRPr lang="et-EE" sz="11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1100" noProof="0" dirty="0" smtClean="0"/>
                        <a:t>Project </a:t>
                      </a:r>
                      <a:r>
                        <a:rPr lang="et-EE" sz="1100" noProof="0" dirty="0" err="1" smtClean="0"/>
                        <a:t>type</a:t>
                      </a:r>
                      <a:endParaRPr lang="en-US" sz="11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1100" noProof="0" dirty="0" smtClean="0"/>
                        <a:t>In</a:t>
                      </a:r>
                      <a:r>
                        <a:rPr lang="en-US" sz="1100" noProof="0" dirty="0" smtClean="0"/>
                        <a:t> preparation </a:t>
                      </a:r>
                      <a:endParaRPr lang="en-US" sz="11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noProof="0" dirty="0" smtClean="0"/>
                        <a:t>Under development</a:t>
                      </a:r>
                      <a:endParaRPr lang="en-US" sz="11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1100" noProof="0" dirty="0" smtClean="0"/>
                        <a:t>In Stock</a:t>
                      </a:r>
                      <a:endParaRPr lang="en-US" sz="11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1100" noProof="0" dirty="0" err="1" smtClean="0"/>
                        <a:t>Cash</a:t>
                      </a:r>
                      <a:r>
                        <a:rPr lang="et-EE" sz="1100" baseline="0" noProof="0" dirty="0" smtClean="0"/>
                        <a:t> </a:t>
                      </a:r>
                      <a:r>
                        <a:rPr lang="et-EE" sz="1100" noProof="0" dirty="0" err="1" smtClean="0"/>
                        <a:t>flow</a:t>
                      </a:r>
                      <a:r>
                        <a:rPr lang="et-EE" sz="1100" noProof="0" dirty="0" smtClean="0"/>
                        <a:t> </a:t>
                      </a:r>
                      <a:r>
                        <a:rPr lang="et-EE" sz="1100" noProof="0" dirty="0" err="1" smtClean="0"/>
                        <a:t>project</a:t>
                      </a:r>
                      <a:endParaRPr lang="en-US" sz="11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noProof="0" dirty="0" smtClean="0"/>
                        <a:t>TOTAL</a:t>
                      </a:r>
                      <a:endParaRPr lang="en-US" sz="1100" noProof="0" dirty="0"/>
                    </a:p>
                  </a:txBody>
                  <a:tcPr anchor="ctr"/>
                </a:tc>
              </a:tr>
              <a:tr h="230531">
                <a:tc>
                  <a:txBody>
                    <a:bodyPr/>
                    <a:lstStyle/>
                    <a:p>
                      <a:r>
                        <a:rPr lang="en-US" sz="1200" noProof="0" dirty="0" smtClean="0"/>
                        <a:t>ESTONIA</a:t>
                      </a:r>
                      <a:endParaRPr lang="en-US" sz="12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 smtClean="0">
                          <a:solidFill>
                            <a:srgbClr val="000000"/>
                          </a:solidFill>
                        </a:rPr>
                        <a:t>apts./plots</a:t>
                      </a:r>
                      <a:endParaRPr lang="en-US" sz="1200" noProof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 dirty="0" smtClean="0">
                          <a:solidFill>
                            <a:srgbClr val="000000"/>
                          </a:solidFill>
                        </a:rPr>
                        <a:t>XX </a:t>
                      </a:r>
                      <a:r>
                        <a:rPr lang="et-EE" sz="1200" noProof="0" dirty="0" smtClean="0">
                          <a:solidFill>
                            <a:srgbClr val="000000"/>
                          </a:solidFill>
                        </a:rPr>
                        <a:t>m2</a:t>
                      </a:r>
                      <a:endParaRPr lang="en-US" sz="1200" noProof="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 dirty="0" smtClean="0">
                          <a:solidFill>
                            <a:srgbClr val="000000"/>
                          </a:solidFill>
                        </a:rPr>
                        <a:t>Xx m2</a:t>
                      </a:r>
                      <a:endParaRPr lang="en-US" sz="1200" noProof="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 dirty="0" smtClean="0">
                          <a:solidFill>
                            <a:srgbClr val="000000"/>
                          </a:solidFill>
                        </a:rPr>
                        <a:t>Xx m2</a:t>
                      </a:r>
                      <a:endParaRPr lang="en-US" sz="1200" noProof="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noProof="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noProof="0" dirty="0" smtClean="0">
                          <a:solidFill>
                            <a:srgbClr val="000000"/>
                          </a:solidFill>
                        </a:rPr>
                        <a:t>Xx m2</a:t>
                      </a:r>
                      <a:endParaRPr lang="en-US" sz="1200" b="1" noProof="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85779">
                <a:tc>
                  <a:txBody>
                    <a:bodyPr/>
                    <a:lstStyle/>
                    <a:p>
                      <a:endParaRPr lang="en-US" sz="12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 dirty="0" smtClean="0">
                          <a:solidFill>
                            <a:srgbClr val="000000"/>
                          </a:solidFill>
                        </a:rPr>
                        <a:t>cash flow</a:t>
                      </a:r>
                      <a:endParaRPr lang="en-US" sz="1200" noProof="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1200" noProof="0" dirty="0" smtClean="0">
                          <a:solidFill>
                            <a:srgbClr val="000000"/>
                          </a:solidFill>
                        </a:rPr>
                        <a:t>XX m2</a:t>
                      </a:r>
                      <a:endParaRPr lang="en-US" sz="1200" noProof="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1200" noProof="0" dirty="0" smtClean="0">
                          <a:solidFill>
                            <a:srgbClr val="000000"/>
                          </a:solidFill>
                        </a:rPr>
                        <a:t>XX m2</a:t>
                      </a:r>
                      <a:endParaRPr lang="en-US" sz="1200" noProof="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noProof="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noProof="0" dirty="0" smtClean="0">
                          <a:solidFill>
                            <a:srgbClr val="000000"/>
                          </a:solidFill>
                        </a:rPr>
                        <a:t>Xx m2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1200" b="1" noProof="0" dirty="0" smtClean="0">
                          <a:solidFill>
                            <a:srgbClr val="000000"/>
                          </a:solidFill>
                        </a:rPr>
                        <a:t>XX m2</a:t>
                      </a:r>
                      <a:endParaRPr lang="en-US" sz="1200" b="1" noProof="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85779">
                <a:tc>
                  <a:txBody>
                    <a:bodyPr/>
                    <a:lstStyle/>
                    <a:p>
                      <a:r>
                        <a:rPr lang="en-US" sz="1200" noProof="0" dirty="0" smtClean="0"/>
                        <a:t>LATVIA</a:t>
                      </a:r>
                      <a:endParaRPr lang="en-US" sz="12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 dirty="0" smtClean="0">
                          <a:solidFill>
                            <a:srgbClr val="000000"/>
                          </a:solidFill>
                        </a:rPr>
                        <a:t>apts./plots</a:t>
                      </a:r>
                      <a:endParaRPr lang="en-US" sz="1200" noProof="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 dirty="0" smtClean="0">
                          <a:solidFill>
                            <a:srgbClr val="000000"/>
                          </a:solidFill>
                        </a:rPr>
                        <a:t>XX </a:t>
                      </a:r>
                      <a:r>
                        <a:rPr lang="et-EE" sz="1200" noProof="0" dirty="0" smtClean="0">
                          <a:solidFill>
                            <a:srgbClr val="000000"/>
                          </a:solidFill>
                        </a:rPr>
                        <a:t>m2</a:t>
                      </a:r>
                      <a:endParaRPr lang="en-US" sz="1200" noProof="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 dirty="0" smtClean="0">
                          <a:solidFill>
                            <a:srgbClr val="000000"/>
                          </a:solidFill>
                        </a:rPr>
                        <a:t>Xx m2</a:t>
                      </a:r>
                      <a:endParaRPr lang="en-US" sz="1200" noProof="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 dirty="0" smtClean="0">
                          <a:solidFill>
                            <a:srgbClr val="000000"/>
                          </a:solidFill>
                        </a:rPr>
                        <a:t>Xx m2</a:t>
                      </a:r>
                      <a:endParaRPr lang="en-US" sz="1200" noProof="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noProof="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noProof="0" dirty="0" smtClean="0">
                          <a:solidFill>
                            <a:srgbClr val="000000"/>
                          </a:solidFill>
                        </a:rPr>
                        <a:t>Xx m2</a:t>
                      </a:r>
                      <a:endParaRPr lang="en-US" sz="1200" b="1" noProof="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51015">
                <a:tc>
                  <a:txBody>
                    <a:bodyPr/>
                    <a:lstStyle/>
                    <a:p>
                      <a:endParaRPr lang="en-US" sz="12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 dirty="0" smtClean="0">
                          <a:solidFill>
                            <a:srgbClr val="000000"/>
                          </a:solidFill>
                        </a:rPr>
                        <a:t>cash flow</a:t>
                      </a:r>
                      <a:endParaRPr lang="en-US" sz="1200" noProof="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1200" noProof="0" dirty="0" smtClean="0">
                          <a:solidFill>
                            <a:srgbClr val="000000"/>
                          </a:solidFill>
                        </a:rPr>
                        <a:t>XX m2</a:t>
                      </a:r>
                      <a:endParaRPr lang="en-US" sz="1200" noProof="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1200" noProof="0" dirty="0" smtClean="0">
                          <a:solidFill>
                            <a:srgbClr val="000000"/>
                          </a:solidFill>
                        </a:rPr>
                        <a:t>XX m2</a:t>
                      </a:r>
                      <a:endParaRPr lang="en-US" sz="1200" noProof="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noProof="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noProof="0" dirty="0" smtClean="0">
                          <a:solidFill>
                            <a:srgbClr val="000000"/>
                          </a:solidFill>
                        </a:rPr>
                        <a:t>Xx m2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1200" b="1" noProof="0" dirty="0" smtClean="0">
                          <a:solidFill>
                            <a:srgbClr val="000000"/>
                          </a:solidFill>
                        </a:rPr>
                        <a:t>XX m2</a:t>
                      </a:r>
                      <a:endParaRPr lang="en-US" sz="1200" b="1" noProof="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51015">
                <a:tc>
                  <a:txBody>
                    <a:bodyPr/>
                    <a:lstStyle/>
                    <a:p>
                      <a:r>
                        <a:rPr lang="en-US" sz="1200" noProof="0" dirty="0" smtClean="0"/>
                        <a:t>BULGARIA</a:t>
                      </a:r>
                      <a:endParaRPr lang="en-US" sz="12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 smtClean="0">
                          <a:solidFill>
                            <a:srgbClr val="000000"/>
                          </a:solidFill>
                        </a:rPr>
                        <a:t>apts./plots</a:t>
                      </a:r>
                      <a:endParaRPr lang="en-US" sz="1200" noProof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 dirty="0" smtClean="0">
                          <a:solidFill>
                            <a:srgbClr val="000000"/>
                          </a:solidFill>
                        </a:rPr>
                        <a:t>XX </a:t>
                      </a:r>
                      <a:r>
                        <a:rPr lang="et-EE" sz="1200" noProof="0" dirty="0" smtClean="0">
                          <a:solidFill>
                            <a:srgbClr val="000000"/>
                          </a:solidFill>
                        </a:rPr>
                        <a:t>m2</a:t>
                      </a:r>
                      <a:endParaRPr lang="en-US" sz="1200" noProof="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 dirty="0" smtClean="0">
                          <a:solidFill>
                            <a:srgbClr val="000000"/>
                          </a:solidFill>
                        </a:rPr>
                        <a:t>Xx m2</a:t>
                      </a:r>
                      <a:endParaRPr lang="en-US" sz="1200" noProof="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 dirty="0" smtClean="0">
                          <a:solidFill>
                            <a:srgbClr val="000000"/>
                          </a:solidFill>
                        </a:rPr>
                        <a:t>Xx m2</a:t>
                      </a:r>
                      <a:endParaRPr lang="en-US" sz="1200" noProof="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noProof="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noProof="0" dirty="0" smtClean="0">
                          <a:solidFill>
                            <a:srgbClr val="000000"/>
                          </a:solidFill>
                        </a:rPr>
                        <a:t>Xx m2</a:t>
                      </a:r>
                      <a:endParaRPr lang="en-US" sz="1200" b="1" noProof="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16251">
                <a:tc>
                  <a:txBody>
                    <a:bodyPr/>
                    <a:lstStyle/>
                    <a:p>
                      <a:endParaRPr lang="en-US" sz="1200" b="1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 dirty="0" smtClean="0">
                          <a:solidFill>
                            <a:srgbClr val="000000"/>
                          </a:solidFill>
                        </a:rPr>
                        <a:t>cash flow</a:t>
                      </a:r>
                      <a:endParaRPr lang="en-US" sz="1200" noProof="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1200" noProof="0" dirty="0" smtClean="0">
                          <a:solidFill>
                            <a:srgbClr val="000000"/>
                          </a:solidFill>
                        </a:rPr>
                        <a:t>XX m2</a:t>
                      </a:r>
                      <a:endParaRPr lang="en-US" sz="1200" noProof="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1200" noProof="0" dirty="0" smtClean="0">
                          <a:solidFill>
                            <a:srgbClr val="000000"/>
                          </a:solidFill>
                        </a:rPr>
                        <a:t>XX m2</a:t>
                      </a:r>
                      <a:endParaRPr lang="en-US" sz="1200" noProof="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noProof="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noProof="0" dirty="0" smtClean="0">
                          <a:solidFill>
                            <a:srgbClr val="000000"/>
                          </a:solidFill>
                        </a:rPr>
                        <a:t>Xx m2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1200" b="1" noProof="0" dirty="0" smtClean="0">
                          <a:solidFill>
                            <a:srgbClr val="000000"/>
                          </a:solidFill>
                        </a:rPr>
                        <a:t>XX m2</a:t>
                      </a:r>
                      <a:endParaRPr lang="en-US" sz="1200" b="1" noProof="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216251">
                <a:tc>
                  <a:txBody>
                    <a:bodyPr/>
                    <a:lstStyle/>
                    <a:p>
                      <a:r>
                        <a:rPr lang="en-US" sz="1200" b="1" noProof="0" dirty="0" smtClean="0"/>
                        <a:t>TOTAL</a:t>
                      </a:r>
                      <a:endParaRPr lang="en-US" sz="1200" b="1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1" noProof="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noProof="0" dirty="0" smtClean="0">
                          <a:solidFill>
                            <a:srgbClr val="000000"/>
                          </a:solidFill>
                        </a:rPr>
                        <a:t>XX </a:t>
                      </a:r>
                      <a:r>
                        <a:rPr lang="et-EE" sz="1200" b="1" noProof="0" dirty="0" smtClean="0">
                          <a:solidFill>
                            <a:srgbClr val="000000"/>
                          </a:solidFill>
                        </a:rPr>
                        <a:t>m2</a:t>
                      </a:r>
                      <a:endParaRPr lang="en-US" sz="1200" b="1" noProof="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noProof="0" dirty="0" smtClean="0">
                          <a:solidFill>
                            <a:srgbClr val="000000"/>
                          </a:solidFill>
                        </a:rPr>
                        <a:t>Xx</a:t>
                      </a:r>
                      <a:r>
                        <a:rPr lang="en-US" sz="1200" b="1" baseline="0" noProof="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sz="1200" b="1" baseline="0" noProof="0" dirty="0" err="1" smtClean="0">
                          <a:solidFill>
                            <a:srgbClr val="000000"/>
                          </a:solidFill>
                        </a:rPr>
                        <a:t>m2</a:t>
                      </a:r>
                      <a:endParaRPr lang="en-US" sz="1200" b="1" noProof="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noProof="0" dirty="0" smtClean="0">
                          <a:solidFill>
                            <a:srgbClr val="000000"/>
                          </a:solidFill>
                        </a:rPr>
                        <a:t>Xx m2</a:t>
                      </a:r>
                      <a:endParaRPr lang="en-US" sz="1200" b="1" noProof="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noProof="0" dirty="0" smtClean="0">
                          <a:solidFill>
                            <a:srgbClr val="000000"/>
                          </a:solidFill>
                        </a:rPr>
                        <a:t>Xx m2</a:t>
                      </a:r>
                      <a:endParaRPr lang="en-US" sz="1200" b="1" noProof="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noProof="0" dirty="0" smtClean="0">
                          <a:solidFill>
                            <a:srgbClr val="000000"/>
                          </a:solidFill>
                        </a:rPr>
                        <a:t>Xx m2</a:t>
                      </a:r>
                      <a:endParaRPr lang="en-US" sz="1200" b="1" noProof="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itle 19"/>
          <p:cNvSpPr txBox="1">
            <a:spLocks/>
          </p:cNvSpPr>
          <p:nvPr/>
        </p:nvSpPr>
        <p:spPr>
          <a:xfrm>
            <a:off x="251424" y="3111822"/>
            <a:ext cx="8731164" cy="1260168"/>
          </a:xfrm>
          <a:prstGeom prst="rect">
            <a:avLst/>
          </a:prstGeom>
        </p:spPr>
        <p:txBody>
          <a:bodyPr/>
          <a:lstStyle/>
          <a:p>
            <a:pPr>
              <a:spcAft>
                <a:spcPts val="0"/>
              </a:spcAft>
              <a:defRPr/>
            </a:pPr>
            <a:r>
              <a:rPr kumimoji="1" lang="en-US" sz="1400" kern="0" dirty="0" smtClean="0">
                <a:solidFill>
                  <a:srgbClr val="000000"/>
                </a:solidFill>
                <a:ea typeface="+mj-ea"/>
                <a:cs typeface="Arial" charset="0"/>
              </a:rPr>
              <a:t>In preparation </a:t>
            </a:r>
            <a:r>
              <a:rPr kumimoji="1" lang="en-US" sz="1400" kern="0" dirty="0" smtClean="0">
                <a:solidFill>
                  <a:schemeClr val="bg1"/>
                </a:solidFill>
                <a:ea typeface="+mj-ea"/>
                <a:cs typeface="Arial" charset="0"/>
              </a:rPr>
              <a:t>– incl. market research, marketing, DP and design. Roughly estimated </a:t>
            </a:r>
            <a:r>
              <a:rPr kumimoji="1" lang="en-US" sz="1400" kern="0" dirty="0" err="1" smtClean="0">
                <a:solidFill>
                  <a:schemeClr val="bg1"/>
                </a:solidFill>
                <a:ea typeface="+mj-ea"/>
                <a:cs typeface="Arial" charset="0"/>
              </a:rPr>
              <a:t>sqm</a:t>
            </a:r>
            <a:r>
              <a:rPr kumimoji="1" lang="en-US" sz="1400" kern="0" dirty="0" smtClean="0">
                <a:solidFill>
                  <a:schemeClr val="bg1"/>
                </a:solidFill>
                <a:ea typeface="+mj-ea"/>
                <a:cs typeface="Arial" charset="0"/>
              </a:rPr>
              <a:t> information</a:t>
            </a:r>
            <a:r>
              <a:rPr kumimoji="1" lang="et-EE" sz="1400" kern="0" dirty="0" smtClean="0">
                <a:solidFill>
                  <a:schemeClr val="bg1"/>
                </a:solidFill>
                <a:ea typeface="+mj-ea"/>
                <a:cs typeface="Arial" charset="0"/>
              </a:rPr>
              <a:t>.</a:t>
            </a:r>
            <a:r>
              <a:rPr kumimoji="1" lang="en-US" sz="1400" kern="0" dirty="0" smtClean="0">
                <a:solidFill>
                  <a:schemeClr val="bg1"/>
                </a:solidFill>
                <a:ea typeface="+mj-ea"/>
                <a:cs typeface="Arial" charset="0"/>
              </a:rPr>
              <a:t> </a:t>
            </a:r>
          </a:p>
          <a:p>
            <a:pPr>
              <a:spcAft>
                <a:spcPts val="0"/>
              </a:spcAft>
              <a:defRPr/>
            </a:pPr>
            <a:r>
              <a:rPr kumimoji="1" lang="en-US" sz="1400" kern="0" dirty="0" smtClean="0">
                <a:solidFill>
                  <a:srgbClr val="000000"/>
                </a:solidFill>
                <a:ea typeface="+mj-ea"/>
                <a:cs typeface="Arial" charset="0"/>
              </a:rPr>
              <a:t>Under development </a:t>
            </a:r>
            <a:r>
              <a:rPr kumimoji="1" lang="en-US" sz="1400" kern="0" dirty="0" smtClean="0">
                <a:solidFill>
                  <a:schemeClr val="bg1"/>
                </a:solidFill>
                <a:ea typeface="+mj-ea"/>
                <a:cs typeface="Arial" charset="0"/>
              </a:rPr>
              <a:t>– finance arranged, construction started. Quite accurate </a:t>
            </a:r>
            <a:r>
              <a:rPr kumimoji="1" lang="en-US" sz="1400" kern="0" dirty="0" err="1" smtClean="0">
                <a:solidFill>
                  <a:schemeClr val="bg1"/>
                </a:solidFill>
                <a:ea typeface="+mj-ea"/>
                <a:cs typeface="Arial" charset="0"/>
              </a:rPr>
              <a:t>sqm</a:t>
            </a:r>
            <a:r>
              <a:rPr kumimoji="1" lang="en-US" sz="1400" kern="0" dirty="0" smtClean="0">
                <a:solidFill>
                  <a:schemeClr val="bg1"/>
                </a:solidFill>
                <a:ea typeface="+mj-ea"/>
                <a:cs typeface="Arial" charset="0"/>
              </a:rPr>
              <a:t> information</a:t>
            </a:r>
            <a:r>
              <a:rPr kumimoji="1" lang="et-EE" sz="1400" kern="0" dirty="0" smtClean="0">
                <a:solidFill>
                  <a:schemeClr val="bg1"/>
                </a:solidFill>
                <a:ea typeface="+mj-ea"/>
                <a:cs typeface="Arial" charset="0"/>
              </a:rPr>
              <a:t>.</a:t>
            </a:r>
            <a:endParaRPr kumimoji="1" lang="en-US" sz="1400" kern="0" dirty="0" smtClean="0">
              <a:solidFill>
                <a:schemeClr val="bg1"/>
              </a:solidFill>
              <a:ea typeface="+mj-ea"/>
              <a:cs typeface="Arial" charset="0"/>
            </a:endParaRPr>
          </a:p>
          <a:p>
            <a:pPr marL="266700" indent="-266700">
              <a:spcAft>
                <a:spcPts val="0"/>
              </a:spcAft>
              <a:defRPr/>
            </a:pPr>
            <a:r>
              <a:rPr kumimoji="1" lang="en-US" sz="1400" kern="0" dirty="0" smtClean="0">
                <a:solidFill>
                  <a:srgbClr val="000000"/>
                </a:solidFill>
                <a:ea typeface="+mj-ea"/>
                <a:cs typeface="Arial" charset="0"/>
              </a:rPr>
              <a:t>In stock </a:t>
            </a:r>
            <a:r>
              <a:rPr kumimoji="1" lang="en-US" sz="1400" kern="0" dirty="0" smtClean="0">
                <a:solidFill>
                  <a:schemeClr val="bg1"/>
                </a:solidFill>
                <a:ea typeface="+mj-ea"/>
                <a:cs typeface="Arial" charset="0"/>
              </a:rPr>
              <a:t>– Developed apartments and plots on sale. Exact </a:t>
            </a:r>
            <a:r>
              <a:rPr kumimoji="1" lang="en-US" sz="1400" kern="0" dirty="0" err="1" smtClean="0">
                <a:solidFill>
                  <a:schemeClr val="bg1"/>
                </a:solidFill>
                <a:ea typeface="+mj-ea"/>
                <a:cs typeface="Arial" charset="0"/>
              </a:rPr>
              <a:t>sqm</a:t>
            </a:r>
            <a:r>
              <a:rPr kumimoji="1" lang="en-US" sz="1400" kern="0" dirty="0" smtClean="0">
                <a:solidFill>
                  <a:schemeClr val="bg1"/>
                </a:solidFill>
                <a:ea typeface="+mj-ea"/>
                <a:cs typeface="Arial" charset="0"/>
              </a:rPr>
              <a:t> information, based on stock.</a:t>
            </a:r>
          </a:p>
          <a:p>
            <a:pPr marL="266700" lvl="0" indent="-266700">
              <a:spcAft>
                <a:spcPts val="0"/>
              </a:spcAft>
              <a:defRPr/>
            </a:pPr>
            <a:r>
              <a:rPr kumimoji="1" lang="en-US" sz="1400" kern="0" dirty="0" smtClean="0">
                <a:solidFill>
                  <a:srgbClr val="000000"/>
                </a:solidFill>
                <a:cs typeface="Arial" charset="0"/>
              </a:rPr>
              <a:t>Cash-flow project </a:t>
            </a:r>
            <a:r>
              <a:rPr kumimoji="1" lang="en-US" sz="1400" kern="0" dirty="0" smtClean="0">
                <a:solidFill>
                  <a:srgbClr val="FFFFFF"/>
                </a:solidFill>
                <a:cs typeface="Arial" charset="0"/>
              </a:rPr>
              <a:t>– Developed project is serving annual cash-flow. Exact </a:t>
            </a:r>
            <a:r>
              <a:rPr kumimoji="1" lang="en-US" sz="1400" kern="0" dirty="0" err="1" smtClean="0">
                <a:solidFill>
                  <a:srgbClr val="FFFFFF"/>
                </a:solidFill>
                <a:cs typeface="Arial" charset="0"/>
              </a:rPr>
              <a:t>sqm</a:t>
            </a:r>
            <a:r>
              <a:rPr kumimoji="1" lang="en-US" sz="1400" kern="0" dirty="0" smtClean="0">
                <a:solidFill>
                  <a:srgbClr val="FFFFFF"/>
                </a:solidFill>
                <a:cs typeface="Arial" charset="0"/>
              </a:rPr>
              <a:t> information. </a:t>
            </a:r>
          </a:p>
          <a:p>
            <a:pPr marL="266700" indent="-266700">
              <a:spcAft>
                <a:spcPts val="0"/>
              </a:spcAft>
              <a:defRPr/>
            </a:pPr>
            <a:r>
              <a:rPr kumimoji="1" lang="en-US" sz="1400" u="sng" kern="0" dirty="0" smtClean="0">
                <a:solidFill>
                  <a:schemeClr val="bg1"/>
                </a:solidFill>
                <a:ea typeface="+mj-ea"/>
                <a:cs typeface="Arial" charset="0"/>
              </a:rPr>
              <a:t>Starting with new layout in 1Q 2013</a:t>
            </a:r>
          </a:p>
          <a:p>
            <a:pPr marL="742950" indent="-742950">
              <a:defRPr/>
            </a:pPr>
            <a:endParaRPr kumimoji="1" lang="en-US" sz="2800" kern="0" dirty="0" smtClean="0">
              <a:solidFill>
                <a:schemeClr val="bg1"/>
              </a:solidFill>
              <a:ea typeface="+mj-ea"/>
              <a:cs typeface="Arial" charset="0"/>
            </a:endParaRPr>
          </a:p>
          <a:p>
            <a:pPr marL="742950" indent="-742950">
              <a:buFontTx/>
              <a:buAutoNum type="arabicPeriod" startAt="3"/>
              <a:defRPr/>
            </a:pPr>
            <a:endParaRPr kumimoji="1" lang="et-EE" sz="3600" kern="0" dirty="0" smtClean="0">
              <a:solidFill>
                <a:schemeClr val="bg1"/>
              </a:solidFill>
              <a:ea typeface="+mj-ea"/>
              <a:cs typeface="Arial" charset="0"/>
            </a:endParaRPr>
          </a:p>
          <a:p>
            <a:pPr marL="742950" indent="-742950">
              <a:buAutoNum type="arabicPeriod" startAt="3"/>
              <a:defRPr/>
            </a:pPr>
            <a:endParaRPr kumimoji="1" lang="et-EE" sz="3600" kern="0" dirty="0" smtClean="0">
              <a:solidFill>
                <a:schemeClr val="bg1"/>
              </a:solidFill>
              <a:ea typeface="+mj-ea"/>
              <a:cs typeface="Arial" charset="0"/>
            </a:endParaRPr>
          </a:p>
          <a:p>
            <a:pPr>
              <a:defRPr/>
            </a:pPr>
            <a:endParaRPr kumimoji="1" lang="et-EE" sz="3600" kern="0" dirty="0" smtClean="0">
              <a:solidFill>
                <a:schemeClr val="bg1"/>
              </a:solidFill>
              <a:ea typeface="+mj-ea"/>
              <a:cs typeface="Arial" charset="0"/>
            </a:endParaRPr>
          </a:p>
          <a:p>
            <a:pPr>
              <a:defRPr/>
            </a:pPr>
            <a:endParaRPr kumimoji="1" lang="en-US" sz="3600" kern="0" dirty="0">
              <a:solidFill>
                <a:schemeClr val="bg1"/>
              </a:solidFill>
              <a:ea typeface="+mj-ea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41436" y="1131558"/>
            <a:ext cx="8299716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indent="-180975">
              <a:spcAft>
                <a:spcPts val="600"/>
              </a:spcAft>
              <a:defRPr/>
            </a:pPr>
            <a:r>
              <a:rPr kumimoji="1" lang="en-US" sz="1400" b="1" kern="0" dirty="0" smtClean="0">
                <a:solidFill>
                  <a:srgbClr val="000000"/>
                </a:solidFill>
                <a:cs typeface="Arial" charset="0"/>
              </a:rPr>
              <a:t>When?</a:t>
            </a:r>
            <a:r>
              <a:rPr kumimoji="1" lang="en-US" sz="1400" b="1" kern="0" dirty="0" smtClean="0">
                <a:solidFill>
                  <a:schemeClr val="bg1"/>
                </a:solidFill>
                <a:cs typeface="Arial" charset="0"/>
              </a:rPr>
              <a:t> </a:t>
            </a:r>
            <a:r>
              <a:rPr kumimoji="1" lang="en-US" sz="1400" kern="0" dirty="0" smtClean="0">
                <a:solidFill>
                  <a:schemeClr val="bg1"/>
                </a:solidFill>
                <a:cs typeface="Arial" charset="0"/>
              </a:rPr>
              <a:t>- annual revaluation process was taken place during 01.11.2012 -</a:t>
            </a:r>
            <a:r>
              <a:rPr kumimoji="1" lang="et-EE" sz="1400" kern="0" dirty="0" smtClean="0">
                <a:solidFill>
                  <a:schemeClr val="bg1"/>
                </a:solidFill>
                <a:cs typeface="Arial" charset="0"/>
              </a:rPr>
              <a:t> </a:t>
            </a:r>
            <a:r>
              <a:rPr kumimoji="1" lang="en-US" sz="1400" kern="0" dirty="0" smtClean="0">
                <a:solidFill>
                  <a:schemeClr val="bg1"/>
                </a:solidFill>
                <a:cs typeface="Arial" charset="0"/>
              </a:rPr>
              <a:t>10.01.2013</a:t>
            </a:r>
          </a:p>
          <a:p>
            <a:pPr marL="180975" indent="-180975">
              <a:spcAft>
                <a:spcPts val="600"/>
              </a:spcAft>
              <a:defRPr/>
            </a:pPr>
            <a:r>
              <a:rPr kumimoji="1" lang="en-US" sz="1400" b="1" kern="0" dirty="0" smtClean="0">
                <a:solidFill>
                  <a:srgbClr val="000000"/>
                </a:solidFill>
                <a:cs typeface="Arial" charset="0"/>
              </a:rPr>
              <a:t>Who?</a:t>
            </a:r>
            <a:r>
              <a:rPr kumimoji="1" lang="en-US" sz="1400" b="1" kern="0" dirty="0" smtClean="0">
                <a:solidFill>
                  <a:schemeClr val="bg1"/>
                </a:solidFill>
                <a:cs typeface="Arial" charset="0"/>
              </a:rPr>
              <a:t> </a:t>
            </a:r>
            <a:r>
              <a:rPr kumimoji="1" lang="en-US" sz="1400" kern="0" dirty="0" smtClean="0">
                <a:solidFill>
                  <a:schemeClr val="bg1"/>
                </a:solidFill>
                <a:cs typeface="Arial" charset="0"/>
              </a:rPr>
              <a:t>- undertaken by managers, specialists, legal counsels and auditors of Estonia, Latvia &amp; Bulgaria</a:t>
            </a:r>
          </a:p>
          <a:p>
            <a:pPr marL="180975" indent="-180975">
              <a:spcAft>
                <a:spcPts val="600"/>
              </a:spcAft>
              <a:defRPr/>
            </a:pPr>
            <a:r>
              <a:rPr kumimoji="1" lang="en-US" sz="1400" b="1" kern="0" dirty="0" smtClean="0">
                <a:solidFill>
                  <a:srgbClr val="000000"/>
                </a:solidFill>
                <a:cs typeface="Arial" charset="0"/>
              </a:rPr>
              <a:t>How? </a:t>
            </a:r>
            <a:r>
              <a:rPr kumimoji="1" lang="en-US" sz="1400" kern="0" dirty="0" smtClean="0">
                <a:solidFill>
                  <a:schemeClr val="bg1"/>
                </a:solidFill>
                <a:cs typeface="Arial" charset="0"/>
              </a:rPr>
              <a:t>- sales comparison, residual value and discounted cash flow methods were used</a:t>
            </a:r>
          </a:p>
          <a:p>
            <a:pPr>
              <a:spcAft>
                <a:spcPts val="600"/>
              </a:spcAft>
              <a:defRPr/>
            </a:pPr>
            <a:r>
              <a:rPr kumimoji="1" lang="en-US" sz="1400" b="1" kern="0" dirty="0" smtClean="0">
                <a:solidFill>
                  <a:srgbClr val="000000"/>
                </a:solidFill>
                <a:cs typeface="Arial" charset="0"/>
              </a:rPr>
              <a:t>Outcome? </a:t>
            </a:r>
            <a:r>
              <a:rPr kumimoji="1" lang="en-US" sz="1400" kern="0" dirty="0" smtClean="0">
                <a:solidFill>
                  <a:schemeClr val="bg1"/>
                </a:solidFill>
                <a:cs typeface="Arial" charset="0"/>
              </a:rPr>
              <a:t>- </a:t>
            </a:r>
            <a:r>
              <a:rPr lang="en-US" sz="1400" dirty="0" smtClean="0">
                <a:solidFill>
                  <a:schemeClr val="bg1"/>
                </a:solidFill>
              </a:rPr>
              <a:t>receivables were written down by 3.46 mln eur, inventories &amp;</a:t>
            </a:r>
            <a:r>
              <a:rPr lang="et-EE" sz="1400" dirty="0" smtClean="0">
                <a:solidFill>
                  <a:schemeClr val="bg1"/>
                </a:solidFill>
              </a:rPr>
              <a:t> </a:t>
            </a:r>
            <a:r>
              <a:rPr lang="en-US" sz="1400" dirty="0" smtClean="0">
                <a:solidFill>
                  <a:schemeClr val="bg1"/>
                </a:solidFill>
              </a:rPr>
              <a:t>inv. properties written down by</a:t>
            </a:r>
            <a:r>
              <a:rPr lang="et-EE" sz="1400" dirty="0" smtClean="0">
                <a:solidFill>
                  <a:schemeClr val="bg1"/>
                </a:solidFill>
              </a:rPr>
              <a:t> </a:t>
            </a:r>
            <a:r>
              <a:rPr lang="en-US" sz="1400" dirty="0" smtClean="0">
                <a:solidFill>
                  <a:schemeClr val="bg1"/>
                </a:solidFill>
              </a:rPr>
              <a:t>14.25 mln eur and provisions increased by 1.96 </a:t>
            </a:r>
            <a:r>
              <a:rPr lang="en-US" sz="1400" dirty="0" err="1" smtClean="0">
                <a:solidFill>
                  <a:schemeClr val="bg1"/>
                </a:solidFill>
              </a:rPr>
              <a:t>mln</a:t>
            </a:r>
            <a:r>
              <a:rPr lang="en-US" sz="1400" dirty="0" smtClean="0">
                <a:solidFill>
                  <a:schemeClr val="bg1"/>
                </a:solidFill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</a:rPr>
              <a:t>eur</a:t>
            </a:r>
            <a:r>
              <a:rPr lang="en-US" sz="1400" dirty="0" smtClean="0">
                <a:solidFill>
                  <a:schemeClr val="bg1"/>
                </a:solidFill>
              </a:rPr>
              <a:t> </a:t>
            </a:r>
            <a:endParaRPr lang="et-EE" sz="1400" dirty="0" smtClean="0">
              <a:solidFill>
                <a:schemeClr val="bg1"/>
              </a:solidFill>
            </a:endParaRPr>
          </a:p>
          <a:p>
            <a:pPr>
              <a:spcAft>
                <a:spcPts val="600"/>
              </a:spcAft>
              <a:defRPr/>
            </a:pPr>
            <a:r>
              <a:rPr lang="en-US" sz="1400" u="sng" dirty="0" smtClean="0">
                <a:solidFill>
                  <a:schemeClr val="bg1"/>
                </a:solidFill>
              </a:rPr>
              <a:t>Totally equity decreased by 19.67 mln eur with 31.12.2012</a:t>
            </a:r>
          </a:p>
          <a:p>
            <a:pPr>
              <a:spcAft>
                <a:spcPts val="600"/>
              </a:spcAft>
              <a:defRPr/>
            </a:pPr>
            <a:r>
              <a:rPr kumimoji="1" lang="en-US" sz="1400" b="1" kern="0" dirty="0" smtClean="0">
                <a:solidFill>
                  <a:srgbClr val="000000"/>
                </a:solidFill>
                <a:cs typeface="Arial" charset="0"/>
              </a:rPr>
              <a:t>Change in valuation bases or </a:t>
            </a:r>
            <a:r>
              <a:rPr kumimoji="1" lang="et-EE" sz="1400" b="1" kern="0" dirty="0" smtClean="0">
                <a:solidFill>
                  <a:srgbClr val="000000"/>
                </a:solidFill>
                <a:cs typeface="Arial" charset="0"/>
              </a:rPr>
              <a:t>in </a:t>
            </a:r>
            <a:r>
              <a:rPr kumimoji="1" lang="en-US" sz="1400" b="1" kern="0" dirty="0" smtClean="0">
                <a:solidFill>
                  <a:srgbClr val="000000"/>
                </a:solidFill>
                <a:cs typeface="Arial" charset="0"/>
              </a:rPr>
              <a:t>events in 2012?</a:t>
            </a:r>
            <a:r>
              <a:rPr kumimoji="1" lang="en-US" sz="1400" b="1" kern="0" dirty="0" smtClean="0">
                <a:solidFill>
                  <a:srgbClr val="FFFF00"/>
                </a:solidFill>
                <a:cs typeface="Arial" charset="0"/>
              </a:rPr>
              <a:t> </a:t>
            </a:r>
            <a:r>
              <a:rPr kumimoji="1" lang="en-US" sz="1400" kern="0" dirty="0" smtClean="0">
                <a:solidFill>
                  <a:schemeClr val="bg1"/>
                </a:solidFill>
                <a:cs typeface="Arial" charset="0"/>
              </a:rPr>
              <a:t>– change in valuation base formed up to 75% of the total write-down of inventories and investment properties</a:t>
            </a:r>
            <a:r>
              <a:rPr kumimoji="1" lang="et-EE" sz="1400" kern="0" dirty="0" smtClean="0">
                <a:solidFill>
                  <a:schemeClr val="bg1"/>
                </a:solidFill>
                <a:cs typeface="Arial" charset="0"/>
              </a:rPr>
              <a:t>,</a:t>
            </a:r>
            <a:r>
              <a:rPr kumimoji="1" lang="en-US" sz="1400" kern="0" dirty="0" smtClean="0">
                <a:solidFill>
                  <a:schemeClr val="bg1"/>
                </a:solidFill>
                <a:cs typeface="Arial" charset="0"/>
              </a:rPr>
              <a:t>  change in events of 2012 formed rest of 25%</a:t>
            </a:r>
          </a:p>
          <a:p>
            <a:pPr>
              <a:spcAft>
                <a:spcPts val="600"/>
              </a:spcAft>
              <a:defRPr/>
            </a:pPr>
            <a:endParaRPr kumimoji="1" lang="et-EE" sz="1400" kern="0" dirty="0" smtClean="0">
              <a:solidFill>
                <a:srgbClr val="FFFF00"/>
              </a:solidFill>
              <a:cs typeface="Arial" charset="0"/>
            </a:endParaRPr>
          </a:p>
          <a:p>
            <a:pPr>
              <a:spcAft>
                <a:spcPts val="600"/>
              </a:spcAft>
              <a:defRPr/>
            </a:pPr>
            <a:endParaRPr kumimoji="1" lang="et-EE" sz="1400" kern="0" dirty="0" smtClean="0">
              <a:solidFill>
                <a:srgbClr val="FFFF00"/>
              </a:solidFill>
              <a:cs typeface="Arial" charset="0"/>
            </a:endParaRPr>
          </a:p>
          <a:p>
            <a:pPr>
              <a:spcAft>
                <a:spcPts val="600"/>
              </a:spcAft>
              <a:defRPr/>
            </a:pPr>
            <a:endParaRPr kumimoji="1" lang="et-EE" sz="1400" kern="0" dirty="0" smtClean="0">
              <a:solidFill>
                <a:srgbClr val="FFFF00"/>
              </a:solidFill>
              <a:cs typeface="Arial" charset="0"/>
            </a:endParaRPr>
          </a:p>
          <a:p>
            <a:pPr>
              <a:spcAft>
                <a:spcPts val="600"/>
              </a:spcAft>
              <a:defRPr/>
            </a:pPr>
            <a:endParaRPr kumimoji="1" lang="en-US" sz="1400" kern="0" dirty="0" smtClean="0">
              <a:solidFill>
                <a:schemeClr val="bg1"/>
              </a:solidFill>
              <a:cs typeface="Arial" charset="0"/>
            </a:endParaRPr>
          </a:p>
          <a:p>
            <a:pPr marL="180975" indent="-180975">
              <a:defRPr/>
            </a:pPr>
            <a:endParaRPr kumimoji="1" lang="en-US" sz="2000" b="1" kern="0" dirty="0" smtClean="0">
              <a:solidFill>
                <a:srgbClr val="000000"/>
              </a:solidFill>
              <a:cs typeface="Arial" charset="0"/>
            </a:endParaRPr>
          </a:p>
          <a:p>
            <a:pPr marL="180975" indent="-180975">
              <a:defRPr/>
            </a:pPr>
            <a:endParaRPr kumimoji="1" lang="en-US" sz="2000" u="sng" kern="0" dirty="0" smtClean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3" name="Title 19"/>
          <p:cNvSpPr txBox="1">
            <a:spLocks/>
          </p:cNvSpPr>
          <p:nvPr/>
        </p:nvSpPr>
        <p:spPr>
          <a:xfrm>
            <a:off x="161412" y="231438"/>
            <a:ext cx="5490731" cy="63022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kumimoji="1" lang="en-US" sz="3200" kern="0" dirty="0" smtClean="0">
                <a:solidFill>
                  <a:schemeClr val="bg1"/>
                </a:solidFill>
                <a:ea typeface="+mj-ea"/>
                <a:cs typeface="Arial" charset="0"/>
              </a:rPr>
              <a:t>Valuation process</a:t>
            </a:r>
          </a:p>
          <a:p>
            <a:pPr>
              <a:defRPr/>
            </a:pPr>
            <a:endParaRPr kumimoji="1" lang="en-US" sz="3600" kern="0" dirty="0">
              <a:solidFill>
                <a:schemeClr val="bg1"/>
              </a:solidFill>
              <a:ea typeface="+mj-ea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9"/>
          <p:cNvSpPr txBox="1">
            <a:spLocks/>
          </p:cNvSpPr>
          <p:nvPr/>
        </p:nvSpPr>
        <p:spPr>
          <a:xfrm>
            <a:off x="161413" y="0"/>
            <a:ext cx="8982587" cy="1041546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kumimoji="1" lang="en-US" sz="3200" kern="0" dirty="0" smtClean="0">
                <a:solidFill>
                  <a:schemeClr val="bg1"/>
                </a:solidFill>
                <a:ea typeface="+mj-ea"/>
                <a:cs typeface="Arial" charset="0"/>
              </a:rPr>
              <a:t>The impact of valuation to assets and liabilities  </a:t>
            </a:r>
          </a:p>
          <a:p>
            <a:pPr>
              <a:defRPr/>
            </a:pPr>
            <a:endParaRPr kumimoji="1" lang="en-US" sz="3600" kern="0" dirty="0">
              <a:solidFill>
                <a:schemeClr val="bg1"/>
              </a:solidFill>
              <a:ea typeface="+mj-ea"/>
              <a:cs typeface="Arial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51424" y="861522"/>
          <a:ext cx="4882708" cy="17758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2968"/>
                <a:gridCol w="1029018"/>
                <a:gridCol w="1238434"/>
                <a:gridCol w="900120"/>
                <a:gridCol w="832168"/>
              </a:tblGrid>
              <a:tr h="450060">
                <a:tc>
                  <a:txBody>
                    <a:bodyPr/>
                    <a:lstStyle/>
                    <a:p>
                      <a:r>
                        <a:rPr lang="en-US" sz="1100" b="1" noProof="0" dirty="0" smtClean="0">
                          <a:solidFill>
                            <a:srgbClr val="000000"/>
                          </a:solidFill>
                        </a:rPr>
                        <a:t>Change in </a:t>
                      </a:r>
                      <a:r>
                        <a:rPr lang="en-US" sz="1100" b="1" noProof="0" dirty="0" err="1" smtClean="0">
                          <a:solidFill>
                            <a:srgbClr val="000000"/>
                          </a:solidFill>
                        </a:rPr>
                        <a:t>th</a:t>
                      </a:r>
                      <a:r>
                        <a:rPr lang="en-US" sz="1100" b="1" noProof="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sz="1100" b="1" noProof="0" dirty="0" err="1" smtClean="0">
                          <a:solidFill>
                            <a:srgbClr val="000000"/>
                          </a:solidFill>
                        </a:rPr>
                        <a:t>eur</a:t>
                      </a:r>
                      <a:r>
                        <a:rPr lang="et-EE" sz="1100" b="1" noProof="0" dirty="0" err="1" smtClean="0">
                          <a:solidFill>
                            <a:srgbClr val="000000"/>
                          </a:solidFill>
                        </a:rPr>
                        <a:t>os</a:t>
                      </a:r>
                      <a:endParaRPr lang="en-US" sz="1100" b="1" noProof="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noProof="0" dirty="0" smtClean="0"/>
                        <a:t>Receivables</a:t>
                      </a:r>
                      <a:endParaRPr lang="en-US" sz="11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noProof="0" dirty="0" smtClean="0">
                          <a:solidFill>
                            <a:schemeClr val="bg1"/>
                          </a:solidFill>
                        </a:rPr>
                        <a:t>Inventories &amp; inv. properties</a:t>
                      </a:r>
                      <a:endParaRPr lang="en-US" sz="11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noProof="0" dirty="0" smtClean="0"/>
                        <a:t>Provisions</a:t>
                      </a:r>
                      <a:endParaRPr lang="en-US" sz="11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noProof="0" dirty="0" smtClean="0"/>
                        <a:t>TOTAL</a:t>
                      </a:r>
                      <a:endParaRPr lang="en-US" sz="1100" b="1" noProof="0" dirty="0"/>
                    </a:p>
                  </a:txBody>
                  <a:tcPr anchor="ctr"/>
                </a:tc>
              </a:tr>
              <a:tr h="331456">
                <a:tc>
                  <a:txBody>
                    <a:bodyPr/>
                    <a:lstStyle/>
                    <a:p>
                      <a:pPr algn="l"/>
                      <a:r>
                        <a:rPr lang="et-EE" sz="1400" dirty="0" smtClean="0"/>
                        <a:t>Estonia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t-EE" sz="1400" dirty="0" smtClean="0"/>
                        <a:t>-3 462</a:t>
                      </a:r>
                      <a:endParaRPr lang="et-E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t-EE" sz="1400" dirty="0" smtClean="0"/>
                        <a:t>-1 302</a:t>
                      </a:r>
                      <a:endParaRPr lang="et-E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t-EE" sz="1400" dirty="0" smtClean="0"/>
                        <a:t>- 1 959</a:t>
                      </a:r>
                      <a:endParaRPr lang="et-E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t-EE" sz="1400" b="1" dirty="0" smtClean="0"/>
                        <a:t>-6</a:t>
                      </a:r>
                      <a:r>
                        <a:rPr lang="et-EE" sz="1400" b="1" baseline="0" dirty="0" smtClean="0"/>
                        <a:t> 724</a:t>
                      </a:r>
                      <a:endParaRPr lang="et-EE" sz="1400" b="1" dirty="0"/>
                    </a:p>
                  </a:txBody>
                  <a:tcPr/>
                </a:tc>
              </a:tr>
              <a:tr h="331456">
                <a:tc>
                  <a:txBody>
                    <a:bodyPr/>
                    <a:lstStyle/>
                    <a:p>
                      <a:r>
                        <a:rPr lang="et-EE" sz="1400" dirty="0" err="1" smtClean="0"/>
                        <a:t>Latvia</a:t>
                      </a:r>
                      <a:endParaRPr lang="et-E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t-E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t-EE" sz="1400" dirty="0" smtClean="0"/>
                        <a:t>-3 163</a:t>
                      </a:r>
                      <a:endParaRPr lang="et-E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t-E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t-EE" sz="1400" b="1" dirty="0" smtClean="0"/>
                        <a:t>-3 163</a:t>
                      </a:r>
                    </a:p>
                  </a:txBody>
                  <a:tcPr/>
                </a:tc>
              </a:tr>
              <a:tr h="331456">
                <a:tc>
                  <a:txBody>
                    <a:bodyPr/>
                    <a:lstStyle/>
                    <a:p>
                      <a:r>
                        <a:rPr lang="et-EE" sz="1400" dirty="0" err="1" smtClean="0"/>
                        <a:t>Bulgaria</a:t>
                      </a:r>
                      <a:endParaRPr lang="et-E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t-E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t-EE" sz="1400" dirty="0" smtClean="0"/>
                        <a:t>-9 779</a:t>
                      </a:r>
                      <a:endParaRPr lang="et-E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t-E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t-EE" sz="1400" b="1" dirty="0" smtClean="0"/>
                        <a:t>-9 779</a:t>
                      </a:r>
                    </a:p>
                  </a:txBody>
                  <a:tcPr/>
                </a:tc>
              </a:tr>
              <a:tr h="331456">
                <a:tc>
                  <a:txBody>
                    <a:bodyPr/>
                    <a:lstStyle/>
                    <a:p>
                      <a:r>
                        <a:rPr lang="et-EE" sz="1400" b="1" dirty="0" smtClean="0"/>
                        <a:t>TOTAL</a:t>
                      </a:r>
                      <a:endParaRPr lang="et-EE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t-EE" sz="1400" b="1" dirty="0" smtClean="0"/>
                        <a:t>-3</a:t>
                      </a:r>
                      <a:r>
                        <a:rPr lang="et-EE" sz="1400" b="1" baseline="0" dirty="0" smtClean="0"/>
                        <a:t> 462</a:t>
                      </a:r>
                      <a:endParaRPr lang="et-EE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t-EE" sz="1400" b="1" dirty="0" smtClean="0"/>
                        <a:t>- 14 245</a:t>
                      </a:r>
                      <a:endParaRPr lang="et-EE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t-EE" sz="1400" b="1" dirty="0" smtClean="0"/>
                        <a:t>-1 959</a:t>
                      </a:r>
                      <a:endParaRPr lang="et-EE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t-EE" sz="1400" b="1" dirty="0" smtClean="0"/>
                        <a:t>-19</a:t>
                      </a:r>
                      <a:r>
                        <a:rPr lang="et-EE" sz="1400" b="1" baseline="0" dirty="0" smtClean="0"/>
                        <a:t> </a:t>
                      </a:r>
                      <a:r>
                        <a:rPr lang="et-EE" sz="1400" b="1" dirty="0" smtClean="0"/>
                        <a:t>666</a:t>
                      </a:r>
                      <a:endParaRPr lang="et-EE" sz="14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itle 19"/>
          <p:cNvSpPr txBox="1">
            <a:spLocks/>
          </p:cNvSpPr>
          <p:nvPr/>
        </p:nvSpPr>
        <p:spPr>
          <a:xfrm>
            <a:off x="251424" y="2751774"/>
            <a:ext cx="8371116" cy="1890252"/>
          </a:xfrm>
          <a:prstGeom prst="rect">
            <a:avLst/>
          </a:prstGeom>
        </p:spPr>
        <p:txBody>
          <a:bodyPr/>
          <a:lstStyle/>
          <a:p>
            <a:pPr marL="266700" indent="-266700">
              <a:spcAft>
                <a:spcPts val="600"/>
              </a:spcAft>
              <a:defRPr/>
            </a:pPr>
            <a:r>
              <a:rPr kumimoji="1" lang="en-US" sz="1400" b="1" kern="0" dirty="0" smtClean="0">
                <a:solidFill>
                  <a:srgbClr val="000000"/>
                </a:solidFill>
                <a:ea typeface="+mj-ea"/>
                <a:cs typeface="Arial" charset="0"/>
              </a:rPr>
              <a:t>Principal differences in valuation 2012 vs 2013:</a:t>
            </a:r>
            <a:endParaRPr lang="en-US" sz="1400" b="1" dirty="0" smtClean="0">
              <a:solidFill>
                <a:schemeClr val="bg1"/>
              </a:solidFill>
            </a:endParaRPr>
          </a:p>
          <a:p>
            <a:pPr>
              <a:spcAft>
                <a:spcPts val="600"/>
              </a:spcAft>
            </a:pPr>
            <a:r>
              <a:rPr lang="en-US" sz="1400" dirty="0" smtClean="0">
                <a:solidFill>
                  <a:srgbClr val="000000"/>
                </a:solidFill>
              </a:rPr>
              <a:t>2013: </a:t>
            </a:r>
            <a:r>
              <a:rPr lang="en-US" sz="1400" dirty="0" smtClean="0">
                <a:solidFill>
                  <a:schemeClr val="bg1"/>
                </a:solidFill>
              </a:rPr>
              <a:t>apartments and plots classified as inventories and plots classified as investment properties are in their possible sales price during a roughly </a:t>
            </a:r>
            <a:r>
              <a:rPr lang="en-US" sz="1400" u="sng" dirty="0" smtClean="0">
                <a:solidFill>
                  <a:schemeClr val="bg1"/>
                </a:solidFill>
              </a:rPr>
              <a:t>one-year realization period</a:t>
            </a:r>
            <a:endParaRPr lang="en-US" sz="1400" dirty="0" smtClean="0">
              <a:solidFill>
                <a:schemeClr val="bg1"/>
              </a:solidFill>
            </a:endParaRPr>
          </a:p>
          <a:p>
            <a:pPr>
              <a:spcAft>
                <a:spcPts val="600"/>
              </a:spcAft>
            </a:pPr>
            <a:r>
              <a:rPr lang="en-US" sz="1400" dirty="0" smtClean="0">
                <a:solidFill>
                  <a:srgbClr val="000000"/>
                </a:solidFill>
              </a:rPr>
              <a:t>2012:</a:t>
            </a:r>
            <a:r>
              <a:rPr lang="en-US" sz="1400" dirty="0" smtClean="0">
                <a:solidFill>
                  <a:schemeClr val="bg1"/>
                </a:solidFill>
              </a:rPr>
              <a:t> plots classified as investment properties included possible future income from the development of the plots </a:t>
            </a:r>
            <a:r>
              <a:rPr lang="en-US" sz="1400" u="sng" dirty="0" smtClean="0">
                <a:solidFill>
                  <a:schemeClr val="bg1"/>
                </a:solidFill>
              </a:rPr>
              <a:t>into the end product</a:t>
            </a:r>
            <a:r>
              <a:rPr lang="en-US" sz="1400" dirty="0" smtClean="0">
                <a:solidFill>
                  <a:schemeClr val="bg1"/>
                </a:solidFill>
              </a:rPr>
              <a:t>. Sales period of apartments in inventories w</a:t>
            </a:r>
            <a:r>
              <a:rPr lang="et-EE" sz="1400" dirty="0" err="1" smtClean="0">
                <a:solidFill>
                  <a:schemeClr val="bg1"/>
                </a:solidFill>
              </a:rPr>
              <a:t>as</a:t>
            </a:r>
            <a:r>
              <a:rPr lang="en-US" sz="1400" dirty="0" smtClean="0">
                <a:solidFill>
                  <a:schemeClr val="bg1"/>
                </a:solidFill>
              </a:rPr>
              <a:t> not restricted with one year</a:t>
            </a:r>
          </a:p>
          <a:p>
            <a:pPr marL="266700" indent="-266700">
              <a:spcAft>
                <a:spcPts val="0"/>
              </a:spcAft>
              <a:defRPr/>
            </a:pPr>
            <a:endParaRPr kumimoji="1" lang="et-EE" kern="0" dirty="0" smtClean="0">
              <a:solidFill>
                <a:srgbClr val="000000"/>
              </a:solidFill>
              <a:cs typeface="Arial" charset="0"/>
            </a:endParaRPr>
          </a:p>
          <a:p>
            <a:pPr marL="266700" indent="-266700">
              <a:spcAft>
                <a:spcPts val="0"/>
              </a:spcAft>
              <a:buFont typeface="Arial" pitchFamily="34" charset="0"/>
              <a:buChar char="•"/>
              <a:defRPr/>
            </a:pPr>
            <a:endParaRPr kumimoji="1" lang="et-EE" kern="0" dirty="0" smtClean="0">
              <a:solidFill>
                <a:srgbClr val="000000"/>
              </a:solidFill>
              <a:ea typeface="+mj-ea"/>
              <a:cs typeface="Arial" charset="0"/>
            </a:endParaRPr>
          </a:p>
          <a:p>
            <a:pPr marL="742950" indent="-742950">
              <a:defRPr/>
            </a:pPr>
            <a:endParaRPr kumimoji="1" lang="en-US" sz="2000" kern="0" dirty="0" smtClean="0">
              <a:solidFill>
                <a:schemeClr val="bg1"/>
              </a:solidFill>
              <a:ea typeface="+mj-ea"/>
              <a:cs typeface="Arial" charset="0"/>
            </a:endParaRPr>
          </a:p>
          <a:p>
            <a:pPr marL="742950" indent="-742950">
              <a:buFontTx/>
              <a:buAutoNum type="arabicPeriod" startAt="3"/>
              <a:defRPr/>
            </a:pPr>
            <a:endParaRPr kumimoji="1" lang="et-EE" sz="2000" kern="0" dirty="0" smtClean="0">
              <a:solidFill>
                <a:schemeClr val="bg1"/>
              </a:solidFill>
              <a:ea typeface="+mj-ea"/>
              <a:cs typeface="Arial" charset="0"/>
            </a:endParaRPr>
          </a:p>
          <a:p>
            <a:pPr marL="742950" indent="-742950">
              <a:buAutoNum type="arabicPeriod" startAt="3"/>
              <a:defRPr/>
            </a:pPr>
            <a:endParaRPr kumimoji="1" lang="et-EE" sz="3600" kern="0" dirty="0" smtClean="0">
              <a:solidFill>
                <a:schemeClr val="bg1"/>
              </a:solidFill>
              <a:ea typeface="+mj-ea"/>
              <a:cs typeface="Arial" charset="0"/>
            </a:endParaRPr>
          </a:p>
          <a:p>
            <a:pPr>
              <a:defRPr/>
            </a:pPr>
            <a:endParaRPr kumimoji="1" lang="et-EE" sz="3600" kern="0" dirty="0" smtClean="0">
              <a:solidFill>
                <a:schemeClr val="bg1"/>
              </a:solidFill>
              <a:ea typeface="+mj-ea"/>
              <a:cs typeface="Arial" charset="0"/>
            </a:endParaRPr>
          </a:p>
          <a:p>
            <a:pPr>
              <a:defRPr/>
            </a:pPr>
            <a:endParaRPr kumimoji="1" lang="en-US" sz="3600" kern="0" dirty="0">
              <a:solidFill>
                <a:schemeClr val="bg1"/>
              </a:solidFill>
              <a:ea typeface="+mj-ea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TextBox 11"/>
          <p:cNvSpPr txBox="1">
            <a:spLocks noChangeArrowheads="1"/>
          </p:cNvSpPr>
          <p:nvPr/>
        </p:nvSpPr>
        <p:spPr bwMode="auto">
          <a:xfrm>
            <a:off x="1241556" y="2301714"/>
            <a:ext cx="6570876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Please use the Chat pod on your right side of the screen</a:t>
            </a:r>
          </a:p>
          <a:p>
            <a:pPr>
              <a:buFont typeface="Arial" pitchFamily="34" charset="0"/>
              <a:buChar char="•"/>
            </a:pPr>
            <a:endParaRPr lang="en-US" dirty="0" smtClean="0">
              <a:solidFill>
                <a:schemeClr val="bg1"/>
              </a:solidFill>
            </a:endParaRPr>
          </a:p>
          <a:p>
            <a:endParaRPr lang="et-EE" dirty="0">
              <a:solidFill>
                <a:schemeClr val="bg1"/>
              </a:solidFill>
            </a:endParaRPr>
          </a:p>
        </p:txBody>
      </p:sp>
      <p:sp>
        <p:nvSpPr>
          <p:cNvPr id="13" name="Title 19"/>
          <p:cNvSpPr txBox="1">
            <a:spLocks/>
          </p:cNvSpPr>
          <p:nvPr/>
        </p:nvSpPr>
        <p:spPr>
          <a:xfrm>
            <a:off x="2861772" y="1491606"/>
            <a:ext cx="3240555" cy="63022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kumimoji="1" lang="en-US" sz="3600" kern="0" dirty="0" smtClean="0">
                <a:solidFill>
                  <a:schemeClr val="bg1"/>
                </a:solidFill>
                <a:ea typeface="+mj-ea"/>
                <a:cs typeface="Arial" charset="0"/>
              </a:rPr>
              <a:t>Q&amp;A time</a:t>
            </a:r>
            <a:endParaRPr kumimoji="1" lang="en-US" sz="3600" kern="0" dirty="0">
              <a:solidFill>
                <a:schemeClr val="bg1"/>
              </a:solidFill>
              <a:ea typeface="+mj-ea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ontent Placeholder 4"/>
          <p:cNvSpPr>
            <a:spLocks noGrp="1"/>
          </p:cNvSpPr>
          <p:nvPr>
            <p:ph type="subTitle" idx="1"/>
          </p:nvPr>
        </p:nvSpPr>
        <p:spPr>
          <a:xfrm>
            <a:off x="341436" y="1581618"/>
            <a:ext cx="8191092" cy="3150420"/>
          </a:xfrm>
        </p:spPr>
        <p:txBody>
          <a:bodyPr/>
          <a:lstStyle/>
          <a:p>
            <a:pPr eaLnBrk="1" hangingPunct="1"/>
            <a:endParaRPr lang="et-EE" altLang="en-US" b="1" dirty="0" smtClean="0">
              <a:latin typeface="Arial" charset="0"/>
              <a:cs typeface="Arial" charset="0"/>
            </a:endParaRPr>
          </a:p>
          <a:p>
            <a:pPr eaLnBrk="1" hangingPunct="1"/>
            <a:r>
              <a:rPr lang="en-US" altLang="en-US" b="1" dirty="0" smtClean="0">
                <a:latin typeface="Arial" charset="0"/>
                <a:cs typeface="Arial" charset="0"/>
              </a:rPr>
              <a:t>Tarmo Sild</a:t>
            </a:r>
          </a:p>
          <a:p>
            <a:pPr eaLnBrk="1" hangingPunct="1"/>
            <a:r>
              <a:rPr lang="en-US" altLang="en-US" b="1" dirty="0" smtClean="0">
                <a:latin typeface="Arial" charset="0"/>
                <a:cs typeface="Arial" charset="0"/>
              </a:rPr>
              <a:t>Arco Vara AS</a:t>
            </a:r>
          </a:p>
          <a:p>
            <a:pPr eaLnBrk="1" hangingPunct="1"/>
            <a:r>
              <a:rPr lang="en-US" dirty="0" smtClean="0"/>
              <a:t>Chief Executive Officer</a:t>
            </a:r>
            <a:endParaRPr lang="et-EE" dirty="0" smtClean="0"/>
          </a:p>
          <a:p>
            <a:pPr eaLnBrk="1" hangingPunct="1"/>
            <a:r>
              <a:rPr lang="et-EE" sz="2000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Phone</a:t>
            </a:r>
            <a:r>
              <a:rPr lang="de-DE" sz="2000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: +372 614 4630</a:t>
            </a:r>
            <a:r>
              <a:rPr lang="de-DE" sz="2000" dirty="0" smtClean="0"/>
              <a:t/>
            </a:r>
            <a:br>
              <a:rPr lang="de-DE" sz="2000" dirty="0" smtClean="0"/>
            </a:br>
            <a:r>
              <a:rPr lang="de-DE" sz="2000" dirty="0" smtClean="0">
                <a:hlinkClick r:id="rId2"/>
              </a:rPr>
              <a:t>tarmo.sild@arcovara.ee</a:t>
            </a:r>
            <a:r>
              <a:rPr lang="de-DE" sz="2000" dirty="0" smtClean="0"/>
              <a:t/>
            </a:r>
            <a:br>
              <a:rPr lang="de-DE" sz="2000" dirty="0" smtClean="0"/>
            </a:br>
            <a:r>
              <a:rPr lang="de-DE" sz="2000" dirty="0" smtClean="0">
                <a:hlinkClick r:id="rId3"/>
              </a:rPr>
              <a:t>http://www.arcorealestate.com</a:t>
            </a:r>
            <a:endParaRPr lang="de-DE" sz="2000" dirty="0" smtClean="0"/>
          </a:p>
          <a:p>
            <a:pPr eaLnBrk="1" hangingPunct="1"/>
            <a:r>
              <a:rPr lang="en-US" dirty="0" smtClean="0"/>
              <a:t/>
            </a:r>
            <a:br>
              <a:rPr lang="en-US" dirty="0" smtClean="0"/>
            </a:br>
            <a:endParaRPr lang="en-US" altLang="en-US" dirty="0" smtClean="0">
              <a:latin typeface="Arial" charset="0"/>
              <a:cs typeface="Arial" charset="0"/>
            </a:endParaRPr>
          </a:p>
          <a:p>
            <a:pPr eaLnBrk="1" hangingPunct="1"/>
            <a:endParaRPr lang="et-EE" altLang="en-US" noProof="1" smtClean="0">
              <a:latin typeface="Arial" charset="0"/>
              <a:cs typeface="Arial" charset="0"/>
            </a:endParaRPr>
          </a:p>
          <a:p>
            <a:pPr eaLnBrk="1" hangingPunct="1"/>
            <a:endParaRPr lang="en-US" dirty="0" smtClean="0">
              <a:latin typeface="Arial" charset="0"/>
              <a:cs typeface="Arial" charset="0"/>
            </a:endParaRPr>
          </a:p>
        </p:txBody>
      </p:sp>
      <p:sp>
        <p:nvSpPr>
          <p:cNvPr id="16387" name="Title 3"/>
          <p:cNvSpPr>
            <a:spLocks noGrp="1"/>
          </p:cNvSpPr>
          <p:nvPr>
            <p:ph type="ctrTitle" sz="quarter"/>
          </p:nvPr>
        </p:nvSpPr>
        <p:spPr>
          <a:xfrm>
            <a:off x="431448" y="861522"/>
            <a:ext cx="8461128" cy="617047"/>
          </a:xfrm>
        </p:spPr>
        <p:txBody>
          <a:bodyPr/>
          <a:lstStyle/>
          <a:p>
            <a:pPr algn="r" eaLnBrk="1" hangingPunct="1"/>
            <a:r>
              <a:rPr lang="en-US" dirty="0" smtClean="0">
                <a:latin typeface="Arial" charset="0"/>
                <a:cs typeface="Arial" charset="0"/>
              </a:rPr>
              <a:t>Thank you!</a:t>
            </a:r>
          </a:p>
        </p:txBody>
      </p:sp>
      <p:pic>
        <p:nvPicPr>
          <p:cNvPr id="16389" name="Picture 3" descr="O:\AVG\EMAETTEVOTE\TUGITEENUSED\TURUNDUS\Logod\Logod\kaar\Arco kaar_5x5_rgb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62492" y="4462465"/>
            <a:ext cx="881509" cy="681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ush">
  <a:themeElements>
    <a:clrScheme name="Arco">
      <a:dk1>
        <a:srgbClr val="990000"/>
      </a:dk1>
      <a:lt1>
        <a:srgbClr val="FFFFFF"/>
      </a:lt1>
      <a:dk2>
        <a:srgbClr val="7F7F7F"/>
      </a:dk2>
      <a:lt2>
        <a:srgbClr val="FFFFFF"/>
      </a:lt2>
      <a:accent1>
        <a:srgbClr val="990000"/>
      </a:accent1>
      <a:accent2>
        <a:srgbClr val="2B92FF"/>
      </a:accent2>
      <a:accent3>
        <a:srgbClr val="FF4F00"/>
      </a:accent3>
      <a:accent4>
        <a:srgbClr val="92D050"/>
      </a:accent4>
      <a:accent5>
        <a:srgbClr val="FFC000"/>
      </a:accent5>
      <a:accent6>
        <a:srgbClr val="00B050"/>
      </a:accent6>
      <a:hlink>
        <a:srgbClr val="FF0000"/>
      </a:hlink>
      <a:folHlink>
        <a:srgbClr val="990000"/>
      </a:folHlink>
    </a:clrScheme>
    <a:fontScheme name="Arc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lush 1">
        <a:dk1>
          <a:srgbClr val="000000"/>
        </a:dk1>
        <a:lt1>
          <a:srgbClr val="FFFFFF"/>
        </a:lt1>
        <a:dk2>
          <a:srgbClr val="6600CC"/>
        </a:dk2>
        <a:lt2>
          <a:srgbClr val="CCECFF"/>
        </a:lt2>
        <a:accent1>
          <a:srgbClr val="00FFCC"/>
        </a:accent1>
        <a:accent2>
          <a:srgbClr val="9933FF"/>
        </a:accent2>
        <a:accent3>
          <a:srgbClr val="B8AAE2"/>
        </a:accent3>
        <a:accent4>
          <a:srgbClr val="DADADA"/>
        </a:accent4>
        <a:accent5>
          <a:srgbClr val="AAFFE2"/>
        </a:accent5>
        <a:accent6>
          <a:srgbClr val="8A2DE7"/>
        </a:accent6>
        <a:hlink>
          <a:srgbClr val="660066"/>
        </a:hlink>
        <a:folHlink>
          <a:srgbClr val="00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sh 2">
        <a:dk1>
          <a:srgbClr val="660066"/>
        </a:dk1>
        <a:lt1>
          <a:srgbClr val="FFFFFF"/>
        </a:lt1>
        <a:dk2>
          <a:srgbClr val="FF00FF"/>
        </a:dk2>
        <a:lt2>
          <a:srgbClr val="FFCC99"/>
        </a:lt2>
        <a:accent1>
          <a:srgbClr val="99FF99"/>
        </a:accent1>
        <a:accent2>
          <a:srgbClr val="CC66FF"/>
        </a:accent2>
        <a:accent3>
          <a:srgbClr val="FFFFFF"/>
        </a:accent3>
        <a:accent4>
          <a:srgbClr val="560056"/>
        </a:accent4>
        <a:accent5>
          <a:srgbClr val="CAFFCA"/>
        </a:accent5>
        <a:accent6>
          <a:srgbClr val="B95CE7"/>
        </a:accent6>
        <a:hlink>
          <a:srgbClr val="FF99CC"/>
        </a:hlink>
        <a:folHlink>
          <a:srgbClr val="00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sh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sh 4">
        <a:dk1>
          <a:srgbClr val="000000"/>
        </a:dk1>
        <a:lt1>
          <a:srgbClr val="FFFFFF"/>
        </a:lt1>
        <a:dk2>
          <a:srgbClr val="CC0099"/>
        </a:dk2>
        <a:lt2>
          <a:srgbClr val="FFCCFF"/>
        </a:lt2>
        <a:accent1>
          <a:srgbClr val="00FF00"/>
        </a:accent1>
        <a:accent2>
          <a:srgbClr val="9933FF"/>
        </a:accent2>
        <a:accent3>
          <a:srgbClr val="E2AACA"/>
        </a:accent3>
        <a:accent4>
          <a:srgbClr val="DADADA"/>
        </a:accent4>
        <a:accent5>
          <a:srgbClr val="AAFFAA"/>
        </a:accent5>
        <a:accent6>
          <a:srgbClr val="8A2DE7"/>
        </a:accent6>
        <a:hlink>
          <a:srgbClr val="660066"/>
        </a:hlink>
        <a:folHlink>
          <a:srgbClr val="0066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sh 5">
        <a:dk1>
          <a:srgbClr val="003366"/>
        </a:dk1>
        <a:lt1>
          <a:srgbClr val="FFFFFF"/>
        </a:lt1>
        <a:dk2>
          <a:srgbClr val="003366"/>
        </a:dk2>
        <a:lt2>
          <a:srgbClr val="FFFFCC"/>
        </a:lt2>
        <a:accent1>
          <a:srgbClr val="FF4F00"/>
        </a:accent1>
        <a:accent2>
          <a:srgbClr val="004E61"/>
        </a:accent2>
        <a:accent3>
          <a:srgbClr val="FFFFFF"/>
        </a:accent3>
        <a:accent4>
          <a:srgbClr val="002A56"/>
        </a:accent4>
        <a:accent5>
          <a:srgbClr val="FFB2AA"/>
        </a:accent5>
        <a:accent6>
          <a:srgbClr val="004657"/>
        </a:accent6>
        <a:hlink>
          <a:srgbClr val="990000"/>
        </a:hlink>
        <a:folHlink>
          <a:srgbClr val="00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sh 6">
        <a:dk1>
          <a:srgbClr val="003366"/>
        </a:dk1>
        <a:lt1>
          <a:srgbClr val="FFFFFF"/>
        </a:lt1>
        <a:dk2>
          <a:srgbClr val="003366"/>
        </a:dk2>
        <a:lt2>
          <a:srgbClr val="FFFFCC"/>
        </a:lt2>
        <a:accent1>
          <a:srgbClr val="669999"/>
        </a:accent1>
        <a:accent2>
          <a:srgbClr val="CCCC00"/>
        </a:accent2>
        <a:accent3>
          <a:srgbClr val="FFFFFF"/>
        </a:accent3>
        <a:accent4>
          <a:srgbClr val="002A56"/>
        </a:accent4>
        <a:accent5>
          <a:srgbClr val="B8CACA"/>
        </a:accent5>
        <a:accent6>
          <a:srgbClr val="B9B900"/>
        </a:accent6>
        <a:hlink>
          <a:srgbClr val="FF4F00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arco_red">
  <a:themeElements>
    <a:clrScheme name="Arco 2">
      <a:dk1>
        <a:srgbClr val="990000"/>
      </a:dk1>
      <a:lt1>
        <a:srgbClr val="FFFFFF"/>
      </a:lt1>
      <a:dk2>
        <a:srgbClr val="990000"/>
      </a:dk2>
      <a:lt2>
        <a:srgbClr val="FFFFFF"/>
      </a:lt2>
      <a:accent1>
        <a:srgbClr val="FF7070"/>
      </a:accent1>
      <a:accent2>
        <a:srgbClr val="92D050"/>
      </a:accent2>
      <a:accent3>
        <a:srgbClr val="006CDF"/>
      </a:accent3>
      <a:accent4>
        <a:srgbClr val="FFB7B7"/>
      </a:accent4>
      <a:accent5>
        <a:srgbClr val="FF7070"/>
      </a:accent5>
      <a:accent6>
        <a:srgbClr val="720000"/>
      </a:accent6>
      <a:hlink>
        <a:srgbClr val="FF7070"/>
      </a:hlink>
      <a:folHlink>
        <a:srgbClr val="990000"/>
      </a:folHlink>
    </a:clrScheme>
    <a:fontScheme name="Arc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lush 1">
        <a:dk1>
          <a:srgbClr val="000000"/>
        </a:dk1>
        <a:lt1>
          <a:srgbClr val="FFFFFF"/>
        </a:lt1>
        <a:dk2>
          <a:srgbClr val="6600CC"/>
        </a:dk2>
        <a:lt2>
          <a:srgbClr val="CCECFF"/>
        </a:lt2>
        <a:accent1>
          <a:srgbClr val="00FFCC"/>
        </a:accent1>
        <a:accent2>
          <a:srgbClr val="9933FF"/>
        </a:accent2>
        <a:accent3>
          <a:srgbClr val="B8AAE2"/>
        </a:accent3>
        <a:accent4>
          <a:srgbClr val="DADADA"/>
        </a:accent4>
        <a:accent5>
          <a:srgbClr val="AAFFE2"/>
        </a:accent5>
        <a:accent6>
          <a:srgbClr val="8A2DE7"/>
        </a:accent6>
        <a:hlink>
          <a:srgbClr val="660066"/>
        </a:hlink>
        <a:folHlink>
          <a:srgbClr val="00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sh 2">
        <a:dk1>
          <a:srgbClr val="660066"/>
        </a:dk1>
        <a:lt1>
          <a:srgbClr val="FFFFFF"/>
        </a:lt1>
        <a:dk2>
          <a:srgbClr val="FF00FF"/>
        </a:dk2>
        <a:lt2>
          <a:srgbClr val="FFCC99"/>
        </a:lt2>
        <a:accent1>
          <a:srgbClr val="99FF99"/>
        </a:accent1>
        <a:accent2>
          <a:srgbClr val="CC66FF"/>
        </a:accent2>
        <a:accent3>
          <a:srgbClr val="FFFFFF"/>
        </a:accent3>
        <a:accent4>
          <a:srgbClr val="560056"/>
        </a:accent4>
        <a:accent5>
          <a:srgbClr val="CAFFCA"/>
        </a:accent5>
        <a:accent6>
          <a:srgbClr val="B95CE7"/>
        </a:accent6>
        <a:hlink>
          <a:srgbClr val="FF99CC"/>
        </a:hlink>
        <a:folHlink>
          <a:srgbClr val="00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sh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sh 4">
        <a:dk1>
          <a:srgbClr val="000000"/>
        </a:dk1>
        <a:lt1>
          <a:srgbClr val="FFFFFF"/>
        </a:lt1>
        <a:dk2>
          <a:srgbClr val="CC0099"/>
        </a:dk2>
        <a:lt2>
          <a:srgbClr val="FFCCFF"/>
        </a:lt2>
        <a:accent1>
          <a:srgbClr val="00FF00"/>
        </a:accent1>
        <a:accent2>
          <a:srgbClr val="9933FF"/>
        </a:accent2>
        <a:accent3>
          <a:srgbClr val="E2AACA"/>
        </a:accent3>
        <a:accent4>
          <a:srgbClr val="DADADA"/>
        </a:accent4>
        <a:accent5>
          <a:srgbClr val="AAFFAA"/>
        </a:accent5>
        <a:accent6>
          <a:srgbClr val="8A2DE7"/>
        </a:accent6>
        <a:hlink>
          <a:srgbClr val="660066"/>
        </a:hlink>
        <a:folHlink>
          <a:srgbClr val="0066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sh 5">
        <a:dk1>
          <a:srgbClr val="003366"/>
        </a:dk1>
        <a:lt1>
          <a:srgbClr val="FFFFFF"/>
        </a:lt1>
        <a:dk2>
          <a:srgbClr val="003366"/>
        </a:dk2>
        <a:lt2>
          <a:srgbClr val="FFFFCC"/>
        </a:lt2>
        <a:accent1>
          <a:srgbClr val="FF4F00"/>
        </a:accent1>
        <a:accent2>
          <a:srgbClr val="004E61"/>
        </a:accent2>
        <a:accent3>
          <a:srgbClr val="FFFFFF"/>
        </a:accent3>
        <a:accent4>
          <a:srgbClr val="002A56"/>
        </a:accent4>
        <a:accent5>
          <a:srgbClr val="FFB2AA"/>
        </a:accent5>
        <a:accent6>
          <a:srgbClr val="004657"/>
        </a:accent6>
        <a:hlink>
          <a:srgbClr val="990000"/>
        </a:hlink>
        <a:folHlink>
          <a:srgbClr val="00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sh 6">
        <a:dk1>
          <a:srgbClr val="003366"/>
        </a:dk1>
        <a:lt1>
          <a:srgbClr val="FFFFFF"/>
        </a:lt1>
        <a:dk2>
          <a:srgbClr val="003366"/>
        </a:dk2>
        <a:lt2>
          <a:srgbClr val="FFFFCC"/>
        </a:lt2>
        <a:accent1>
          <a:srgbClr val="669999"/>
        </a:accent1>
        <a:accent2>
          <a:srgbClr val="CCCC00"/>
        </a:accent2>
        <a:accent3>
          <a:srgbClr val="FFFFFF"/>
        </a:accent3>
        <a:accent4>
          <a:srgbClr val="002A56"/>
        </a:accent4>
        <a:accent5>
          <a:srgbClr val="B8CACA"/>
        </a:accent5>
        <a:accent6>
          <a:srgbClr val="B9B900"/>
        </a:accent6>
        <a:hlink>
          <a:srgbClr val="FF4F00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9348</TotalTime>
  <Words>1323</Words>
  <Application>Microsoft Office PowerPoint</Application>
  <PresentationFormat>Ekraaniseanss (16:9)</PresentationFormat>
  <Paragraphs>298</Paragraphs>
  <Slides>20</Slides>
  <Notes>17</Notes>
  <HiddenSlides>0</HiddenSlides>
  <MMClips>0</MMClips>
  <ScaleCrop>false</ScaleCrop>
  <HeadingPairs>
    <vt:vector size="4" baseType="variant">
      <vt:variant>
        <vt:lpstr>Kujundus</vt:lpstr>
      </vt:variant>
      <vt:variant>
        <vt:i4>2</vt:i4>
      </vt:variant>
      <vt:variant>
        <vt:lpstr>Slaiditiitlid</vt:lpstr>
      </vt:variant>
      <vt:variant>
        <vt:i4>20</vt:i4>
      </vt:variant>
    </vt:vector>
  </HeadingPairs>
  <TitlesOfParts>
    <vt:vector size="22" baseType="lpstr">
      <vt:lpstr>Blush</vt:lpstr>
      <vt:lpstr>arco_red</vt:lpstr>
      <vt:lpstr>ARCO VARA  webinar Will be activated on January 31, 2013 at 16:30 (EET)</vt:lpstr>
      <vt:lpstr>Slaid 2</vt:lpstr>
      <vt:lpstr>Slaid 3</vt:lpstr>
      <vt:lpstr>Slaid 4</vt:lpstr>
      <vt:lpstr>Slaid 5</vt:lpstr>
      <vt:lpstr>Slaid 6</vt:lpstr>
      <vt:lpstr>Slaid 7</vt:lpstr>
      <vt:lpstr>Slaid 8</vt:lpstr>
      <vt:lpstr>Slaid 9</vt:lpstr>
      <vt:lpstr>Slaid 10</vt:lpstr>
      <vt:lpstr>Slaid 11</vt:lpstr>
      <vt:lpstr>Slaid 12</vt:lpstr>
      <vt:lpstr>Slaid 13</vt:lpstr>
      <vt:lpstr>Slaid 14</vt:lpstr>
      <vt:lpstr>Slaid 15</vt:lpstr>
      <vt:lpstr>Slaid 16</vt:lpstr>
      <vt:lpstr>Slaid 17</vt:lpstr>
      <vt:lpstr>Slaid 18</vt:lpstr>
      <vt:lpstr>Slaid 19</vt:lpstr>
      <vt:lpstr>Thank you!</vt:lpstr>
    </vt:vector>
  </TitlesOfParts>
  <Company>Hansapank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Pealkiri</dc:title>
  <dc:creator>Egert Paulberg</dc:creator>
  <cp:lastModifiedBy>egert</cp:lastModifiedBy>
  <cp:revision>711</cp:revision>
  <dcterms:created xsi:type="dcterms:W3CDTF">2002-11-01T11:50:22Z</dcterms:created>
  <dcterms:modified xsi:type="dcterms:W3CDTF">2013-01-31T08:33:10Z</dcterms:modified>
</cp:coreProperties>
</file>