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4" r:id="rId3"/>
    <p:sldId id="275" r:id="rId4"/>
    <p:sldId id="276" r:id="rId5"/>
    <p:sldId id="262" r:id="rId6"/>
    <p:sldId id="277" r:id="rId7"/>
    <p:sldId id="264" r:id="rId8"/>
    <p:sldId id="278" r:id="rId9"/>
    <p:sldId id="281" r:id="rId10"/>
    <p:sldId id="279" r:id="rId11"/>
    <p:sldId id="280" r:id="rId12"/>
    <p:sldId id="272" r:id="rId13"/>
    <p:sldId id="273" r:id="rId14"/>
    <p:sldId id="271" r:id="rId15"/>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00CC"/>
    <a:srgbClr val="447339"/>
    <a:srgbClr val="538C46"/>
    <a:srgbClr val="64AA54"/>
    <a:srgbClr val="4A6782"/>
    <a:srgbClr val="3399FF"/>
    <a:srgbClr val="FF0000"/>
    <a:srgbClr val="2E519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24"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mt.ee\Failiserver\Telekom\Telekomapp\ETL%20Grupi%20aruandlus\Kvartaliaruanded\2009\I%20kvartal\Presentatsioonid\Pres_2009_I_kvart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mt.ee\Failiserver\Telekom\Telekomapp\ETL%20Grupi%20aruandlus\Kvartaliaruanded\2009\II%20kvartal\Presentatsioonid\Pres_2009_II_kvart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t-EE"/>
  <c:chart>
    <c:plotArea>
      <c:layout>
        <c:manualLayout>
          <c:layoutTarget val="inner"/>
          <c:xMode val="edge"/>
          <c:yMode val="edge"/>
          <c:x val="2.6929982046678642E-2"/>
          <c:y val="0.18987371111320572"/>
          <c:w val="0.92459605026929981"/>
          <c:h val="0.73101365493870263"/>
        </c:manualLayout>
      </c:layout>
      <c:barChart>
        <c:barDir val="col"/>
        <c:grouping val="stacked"/>
        <c:ser>
          <c:idx val="1"/>
          <c:order val="1"/>
          <c:tx>
            <c:strRef>
              <c:f>'EMT market'!$D$1</c:f>
              <c:strCache>
                <c:ptCount val="1"/>
                <c:pt idx="0">
                  <c:v>Contractual</c:v>
                </c:pt>
              </c:strCache>
            </c:strRef>
          </c:tx>
          <c:spPr>
            <a:gradFill rotWithShape="0">
              <a:gsLst>
                <a:gs pos="0">
                  <a:srgbClr val="00FF00">
                    <a:gamma/>
                    <a:shade val="46275"/>
                    <a:invGamma/>
                  </a:srgbClr>
                </a:gs>
                <a:gs pos="50000">
                  <a:srgbClr val="00FF00"/>
                </a:gs>
                <a:gs pos="100000">
                  <a:srgbClr val="00FF00">
                    <a:gamma/>
                    <a:shade val="46275"/>
                    <a:invGamma/>
                  </a:srgbClr>
                </a:gs>
              </a:gsLst>
              <a:lin ang="0" scaled="1"/>
            </a:gradFill>
            <a:ln w="25400">
              <a:noFill/>
            </a:ln>
          </c:spPr>
          <c:dLbls>
            <c:txPr>
              <a:bodyPr/>
              <a:lstStyle/>
              <a:p>
                <a:pPr>
                  <a:defRPr b="1">
                    <a:solidFill>
                      <a:schemeClr val="tx1">
                        <a:lumMod val="85000"/>
                        <a:lumOff val="15000"/>
                      </a:schemeClr>
                    </a:solidFill>
                  </a:defRPr>
                </a:pPr>
                <a:endParaRPr lang="et-EE"/>
              </a:p>
            </c:txPr>
            <c:dLblPos val="inEnd"/>
            <c:showVal val="1"/>
          </c:dLbls>
          <c:cat>
            <c:strRef>
              <c:f>'EMT market'!$A$8:$A$12</c:f>
              <c:strCache>
                <c:ptCount val="5"/>
                <c:pt idx="0">
                  <c:v>March 08</c:v>
                </c:pt>
                <c:pt idx="1">
                  <c:v>June 08</c:v>
                </c:pt>
                <c:pt idx="2">
                  <c:v>Sept 08</c:v>
                </c:pt>
                <c:pt idx="3">
                  <c:v>Dec 08</c:v>
                </c:pt>
                <c:pt idx="4">
                  <c:v>March 09</c:v>
                </c:pt>
              </c:strCache>
            </c:strRef>
          </c:cat>
          <c:val>
            <c:numRef>
              <c:f>'EMT market'!$D$9:$D$13</c:f>
              <c:numCache>
                <c:formatCode>#,##0</c:formatCode>
                <c:ptCount val="5"/>
                <c:pt idx="0">
                  <c:v>480000</c:v>
                </c:pt>
                <c:pt idx="1">
                  <c:v>484000</c:v>
                </c:pt>
                <c:pt idx="2">
                  <c:v>487000</c:v>
                </c:pt>
                <c:pt idx="3">
                  <c:v>488000</c:v>
                </c:pt>
                <c:pt idx="4">
                  <c:v>484000</c:v>
                </c:pt>
              </c:numCache>
            </c:numRef>
          </c:val>
        </c:ser>
        <c:ser>
          <c:idx val="2"/>
          <c:order val="2"/>
          <c:tx>
            <c:strRef>
              <c:f>'EMT market'!$F$1</c:f>
              <c:strCache>
                <c:ptCount val="1"/>
                <c:pt idx="0">
                  <c:v>Prepaid</c:v>
                </c:pt>
              </c:strCache>
            </c:strRef>
          </c:tx>
          <c:spPr>
            <a:gradFill rotWithShape="0">
              <a:gsLst>
                <a:gs pos="0">
                  <a:srgbClr val="00CCFF">
                    <a:gamma/>
                    <a:shade val="46275"/>
                    <a:invGamma/>
                  </a:srgbClr>
                </a:gs>
                <a:gs pos="50000">
                  <a:srgbClr val="00CCFF"/>
                </a:gs>
                <a:gs pos="100000">
                  <a:srgbClr val="00CCFF">
                    <a:gamma/>
                    <a:shade val="46275"/>
                    <a:invGamma/>
                  </a:srgbClr>
                </a:gs>
              </a:gsLst>
              <a:lin ang="0" scaled="1"/>
            </a:gradFill>
            <a:ln w="25400">
              <a:noFill/>
            </a:ln>
          </c:spPr>
          <c:dLbls>
            <c:txPr>
              <a:bodyPr/>
              <a:lstStyle/>
              <a:p>
                <a:pPr>
                  <a:defRPr b="1">
                    <a:solidFill>
                      <a:schemeClr val="tx1">
                        <a:lumMod val="85000"/>
                        <a:lumOff val="15000"/>
                      </a:schemeClr>
                    </a:solidFill>
                  </a:defRPr>
                </a:pPr>
                <a:endParaRPr lang="et-EE"/>
              </a:p>
            </c:txPr>
            <c:dLblPos val="inEnd"/>
            <c:showVal val="1"/>
          </c:dLbls>
          <c:cat>
            <c:strRef>
              <c:f>'EMT market'!$A$8:$A$12</c:f>
              <c:strCache>
                <c:ptCount val="5"/>
                <c:pt idx="0">
                  <c:v>March 08</c:v>
                </c:pt>
                <c:pt idx="1">
                  <c:v>June 08</c:v>
                </c:pt>
                <c:pt idx="2">
                  <c:v>Sept 08</c:v>
                </c:pt>
                <c:pt idx="3">
                  <c:v>Dec 08</c:v>
                </c:pt>
                <c:pt idx="4">
                  <c:v>March 09</c:v>
                </c:pt>
              </c:strCache>
            </c:strRef>
          </c:cat>
          <c:val>
            <c:numRef>
              <c:f>'EMT market'!$F$9:$F$13</c:f>
              <c:numCache>
                <c:formatCode>#,##0</c:formatCode>
                <c:ptCount val="5"/>
                <c:pt idx="0">
                  <c:v>275000</c:v>
                </c:pt>
                <c:pt idx="1">
                  <c:v>293000</c:v>
                </c:pt>
                <c:pt idx="2">
                  <c:v>292000</c:v>
                </c:pt>
                <c:pt idx="3">
                  <c:v>278000</c:v>
                </c:pt>
                <c:pt idx="4">
                  <c:v>262000</c:v>
                </c:pt>
              </c:numCache>
            </c:numRef>
          </c:val>
        </c:ser>
        <c:gapWidth val="30"/>
        <c:overlap val="100"/>
        <c:axId val="82864768"/>
        <c:axId val="82874752"/>
      </c:barChart>
      <c:barChart>
        <c:barDir val="col"/>
        <c:grouping val="clustered"/>
        <c:ser>
          <c:idx val="4"/>
          <c:order val="3"/>
          <c:tx>
            <c:strRef>
              <c:f>'EMT market'!$E$1</c:f>
              <c:strCache>
                <c:ptCount val="1"/>
                <c:pt idx="0">
                  <c:v>Contractual, Change</c:v>
                </c:pt>
              </c:strCache>
            </c:strRef>
          </c:tx>
          <c:spPr>
            <a:gradFill rotWithShape="0">
              <a:gsLst>
                <a:gs pos="0">
                  <a:srgbClr val="99CCFF">
                    <a:gamma/>
                    <a:shade val="46275"/>
                    <a:invGamma/>
                  </a:srgbClr>
                </a:gs>
                <a:gs pos="50000">
                  <a:srgbClr val="99CCFF"/>
                </a:gs>
                <a:gs pos="100000">
                  <a:srgbClr val="99CCFF">
                    <a:gamma/>
                    <a:shade val="46275"/>
                    <a:invGamma/>
                  </a:srgbClr>
                </a:gs>
              </a:gsLst>
              <a:lin ang="0" scaled="1"/>
            </a:gradFill>
            <a:ln w="25400">
              <a:noFill/>
            </a:ln>
          </c:spPr>
          <c:dLbls>
            <c:txPr>
              <a:bodyPr rot="-5400000" vert="horz"/>
              <a:lstStyle/>
              <a:p>
                <a:pPr>
                  <a:defRPr b="1">
                    <a:solidFill>
                      <a:srgbClr val="003366"/>
                    </a:solidFill>
                  </a:defRPr>
                </a:pPr>
                <a:endParaRPr lang="et-EE"/>
              </a:p>
            </c:txPr>
            <c:dLblPos val="inBase"/>
            <c:showVal val="1"/>
          </c:dLbls>
          <c:cat>
            <c:strRef>
              <c:f>'EMT market'!$A$8:$A$12</c:f>
              <c:strCache>
                <c:ptCount val="5"/>
                <c:pt idx="0">
                  <c:v>March 08</c:v>
                </c:pt>
                <c:pt idx="1">
                  <c:v>June 08</c:v>
                </c:pt>
                <c:pt idx="2">
                  <c:v>Sept 08</c:v>
                </c:pt>
                <c:pt idx="3">
                  <c:v>Dec 08</c:v>
                </c:pt>
                <c:pt idx="4">
                  <c:v>March 09</c:v>
                </c:pt>
              </c:strCache>
            </c:strRef>
          </c:cat>
          <c:val>
            <c:numRef>
              <c:f>'EMT market'!$E$9:$E$13</c:f>
              <c:numCache>
                <c:formatCode>#,##0</c:formatCode>
                <c:ptCount val="5"/>
                <c:pt idx="0">
                  <c:v>7000</c:v>
                </c:pt>
                <c:pt idx="1">
                  <c:v>4000</c:v>
                </c:pt>
                <c:pt idx="2">
                  <c:v>3000</c:v>
                </c:pt>
                <c:pt idx="3">
                  <c:v>1000</c:v>
                </c:pt>
                <c:pt idx="4">
                  <c:v>-4000</c:v>
                </c:pt>
              </c:numCache>
            </c:numRef>
          </c:val>
        </c:ser>
        <c:ser>
          <c:idx val="5"/>
          <c:order val="4"/>
          <c:tx>
            <c:strRef>
              <c:f>'EMT market'!$G$1</c:f>
              <c:strCache>
                <c:ptCount val="1"/>
                <c:pt idx="0">
                  <c:v>Prepaid, Change</c:v>
                </c:pt>
              </c:strCache>
            </c:strRef>
          </c:tx>
          <c:spPr>
            <a:gradFill rotWithShape="0">
              <a:gsLst>
                <a:gs pos="0">
                  <a:srgbClr val="FFFF00">
                    <a:gamma/>
                    <a:shade val="46275"/>
                    <a:invGamma/>
                  </a:srgbClr>
                </a:gs>
                <a:gs pos="50000">
                  <a:srgbClr val="FFFF00"/>
                </a:gs>
                <a:gs pos="100000">
                  <a:srgbClr val="FFFF00">
                    <a:gamma/>
                    <a:shade val="46275"/>
                    <a:invGamma/>
                  </a:srgbClr>
                </a:gs>
              </a:gsLst>
              <a:lin ang="0" scaled="1"/>
            </a:gradFill>
            <a:ln w="25400">
              <a:noFill/>
            </a:ln>
          </c:spPr>
          <c:dLbls>
            <c:txPr>
              <a:bodyPr rot="-5400000" vert="horz"/>
              <a:lstStyle/>
              <a:p>
                <a:pPr>
                  <a:defRPr b="1">
                    <a:solidFill>
                      <a:srgbClr val="C00000"/>
                    </a:solidFill>
                  </a:defRPr>
                </a:pPr>
                <a:endParaRPr lang="et-EE"/>
              </a:p>
            </c:txPr>
            <c:dLblPos val="inBase"/>
            <c:showVal val="1"/>
          </c:dLbls>
          <c:cat>
            <c:strRef>
              <c:f>'EMT market'!$A$8:$A$12</c:f>
              <c:strCache>
                <c:ptCount val="5"/>
                <c:pt idx="0">
                  <c:v>March 08</c:v>
                </c:pt>
                <c:pt idx="1">
                  <c:v>June 08</c:v>
                </c:pt>
                <c:pt idx="2">
                  <c:v>Sept 08</c:v>
                </c:pt>
                <c:pt idx="3">
                  <c:v>Dec 08</c:v>
                </c:pt>
                <c:pt idx="4">
                  <c:v>March 09</c:v>
                </c:pt>
              </c:strCache>
            </c:strRef>
          </c:cat>
          <c:val>
            <c:numRef>
              <c:f>'EMT market'!$G$9:$G$13</c:f>
              <c:numCache>
                <c:formatCode>#,##0</c:formatCode>
                <c:ptCount val="5"/>
                <c:pt idx="0">
                  <c:v>-3000</c:v>
                </c:pt>
                <c:pt idx="1">
                  <c:v>18000</c:v>
                </c:pt>
                <c:pt idx="2">
                  <c:v>-1000</c:v>
                </c:pt>
                <c:pt idx="3">
                  <c:v>-14000</c:v>
                </c:pt>
                <c:pt idx="4">
                  <c:v>-16000</c:v>
                </c:pt>
              </c:numCache>
            </c:numRef>
          </c:val>
        </c:ser>
        <c:axId val="82876288"/>
        <c:axId val="82877824"/>
      </c:barChart>
      <c:lineChart>
        <c:grouping val="standard"/>
        <c:ser>
          <c:idx val="0"/>
          <c:order val="0"/>
          <c:tx>
            <c:v> </c:v>
          </c:tx>
          <c:spPr>
            <a:ln w="28575">
              <a:noFill/>
            </a:ln>
          </c:spPr>
          <c:marker>
            <c:symbol val="none"/>
          </c:marker>
          <c:dLbls>
            <c:txPr>
              <a:bodyPr/>
              <a:lstStyle/>
              <a:p>
                <a:pPr>
                  <a:defRPr b="1">
                    <a:solidFill>
                      <a:schemeClr val="tx1">
                        <a:lumMod val="75000"/>
                        <a:lumOff val="25000"/>
                      </a:schemeClr>
                    </a:solidFill>
                  </a:defRPr>
                </a:pPr>
                <a:endParaRPr lang="et-EE"/>
              </a:p>
            </c:txPr>
            <c:dLblPos val="t"/>
            <c:showVal val="1"/>
          </c:dLbls>
          <c:cat>
            <c:strRef>
              <c:f>'EMT market'!$A$9:$A$13</c:f>
              <c:strCache>
                <c:ptCount val="5"/>
                <c:pt idx="0">
                  <c:v>June 08</c:v>
                </c:pt>
                <c:pt idx="1">
                  <c:v>Sept 08</c:v>
                </c:pt>
                <c:pt idx="2">
                  <c:v>Dec 08</c:v>
                </c:pt>
                <c:pt idx="3">
                  <c:v>March 09</c:v>
                </c:pt>
                <c:pt idx="4">
                  <c:v>June 09</c:v>
                </c:pt>
              </c:strCache>
            </c:strRef>
          </c:cat>
          <c:val>
            <c:numRef>
              <c:f>'EMT market'!$B$9:$B$13</c:f>
              <c:numCache>
                <c:formatCode>#,##0</c:formatCode>
                <c:ptCount val="5"/>
                <c:pt idx="0">
                  <c:v>755000</c:v>
                </c:pt>
                <c:pt idx="1">
                  <c:v>777000</c:v>
                </c:pt>
                <c:pt idx="2">
                  <c:v>779000</c:v>
                </c:pt>
                <c:pt idx="3">
                  <c:v>766000</c:v>
                </c:pt>
                <c:pt idx="4">
                  <c:v>746000</c:v>
                </c:pt>
              </c:numCache>
            </c:numRef>
          </c:val>
        </c:ser>
        <c:marker val="1"/>
        <c:axId val="82864768"/>
        <c:axId val="82874752"/>
      </c:lineChart>
      <c:catAx>
        <c:axId val="82864768"/>
        <c:scaling>
          <c:orientation val="minMax"/>
        </c:scaling>
        <c:axPos val="b"/>
        <c:numFmt formatCode="General" sourceLinked="1"/>
        <c:tickLblPos val="low"/>
        <c:spPr>
          <a:ln w="3175">
            <a:solidFill>
              <a:srgbClr val="C0C0C0"/>
            </a:solidFill>
            <a:prstDash val="solid"/>
          </a:ln>
        </c:spPr>
        <c:txPr>
          <a:bodyPr rot="0" vert="horz"/>
          <a:lstStyle/>
          <a:p>
            <a:pPr>
              <a:defRPr sz="800" b="1" i="0" u="none" strike="noStrike" baseline="0">
                <a:solidFill>
                  <a:srgbClr val="4A6782"/>
                </a:solidFill>
                <a:latin typeface="Tahoma"/>
                <a:ea typeface="Tahoma"/>
                <a:cs typeface="Tahoma"/>
              </a:defRPr>
            </a:pPr>
            <a:endParaRPr lang="et-EE"/>
          </a:p>
        </c:txPr>
        <c:crossAx val="82874752"/>
        <c:crosses val="autoZero"/>
        <c:auto val="1"/>
        <c:lblAlgn val="ctr"/>
        <c:lblOffset val="100"/>
        <c:tickLblSkip val="1"/>
        <c:tickMarkSkip val="1"/>
      </c:catAx>
      <c:valAx>
        <c:axId val="82874752"/>
        <c:scaling>
          <c:orientation val="minMax"/>
          <c:max val="780000"/>
          <c:min val="-100000"/>
        </c:scaling>
        <c:axPos val="l"/>
        <c:numFmt formatCode="#,##0" sourceLinked="1"/>
        <c:majorTickMark val="none"/>
        <c:tickLblPos val="none"/>
        <c:spPr>
          <a:ln w="9525">
            <a:noFill/>
          </a:ln>
        </c:spPr>
        <c:crossAx val="82864768"/>
        <c:crosses val="autoZero"/>
        <c:crossBetween val="between"/>
      </c:valAx>
      <c:catAx>
        <c:axId val="82876288"/>
        <c:scaling>
          <c:orientation val="minMax"/>
        </c:scaling>
        <c:delete val="1"/>
        <c:axPos val="b"/>
        <c:tickLblPos val="nextTo"/>
        <c:crossAx val="82877824"/>
        <c:crosses val="autoZero"/>
        <c:auto val="1"/>
        <c:lblAlgn val="ctr"/>
        <c:lblOffset val="100"/>
      </c:catAx>
      <c:valAx>
        <c:axId val="82877824"/>
        <c:scaling>
          <c:orientation val="minMax"/>
          <c:max val="35000"/>
          <c:min val="-12000"/>
        </c:scaling>
        <c:axPos val="r"/>
        <c:numFmt formatCode="#,##0" sourceLinked="1"/>
        <c:majorTickMark val="none"/>
        <c:tickLblPos val="none"/>
        <c:spPr>
          <a:ln w="9525">
            <a:noFill/>
          </a:ln>
        </c:spPr>
        <c:crossAx val="82876288"/>
        <c:crosses val="max"/>
        <c:crossBetween val="between"/>
      </c:valAx>
      <c:spPr>
        <a:noFill/>
        <a:ln w="25400">
          <a:noFill/>
        </a:ln>
      </c:spPr>
    </c:plotArea>
    <c:legend>
      <c:legendPos val="t"/>
      <c:layout/>
      <c:spPr>
        <a:noFill/>
        <a:ln w="25400">
          <a:noFill/>
        </a:ln>
      </c:spPr>
      <c:txPr>
        <a:bodyPr/>
        <a:lstStyle/>
        <a:p>
          <a:pPr>
            <a:defRPr sz="900" b="1" i="0" u="none" strike="noStrike" baseline="0">
              <a:solidFill>
                <a:srgbClr val="4A6782"/>
              </a:solidFill>
              <a:latin typeface="Tahoma"/>
              <a:ea typeface="Tahoma"/>
              <a:cs typeface="Tahoma"/>
            </a:defRPr>
          </a:pPr>
          <a:endParaRPr lang="et-EE"/>
        </a:p>
      </c:txPr>
    </c:legend>
    <c:plotVisOnly val="1"/>
    <c:dispBlanksAs val="gap"/>
  </c:chart>
  <c:spPr>
    <a:noFill/>
    <a:ln w="9525">
      <a:noFill/>
    </a:ln>
  </c:spPr>
  <c:txPr>
    <a:bodyPr/>
    <a:lstStyle/>
    <a:p>
      <a:pPr>
        <a:defRPr sz="800" b="0" i="0" u="none" strike="noStrike" baseline="0">
          <a:solidFill>
            <a:srgbClr val="808080"/>
          </a:solidFill>
          <a:latin typeface="Tahoma"/>
          <a:ea typeface="Tahoma"/>
          <a:cs typeface="Tahoma"/>
        </a:defRPr>
      </a:pPr>
      <a:endParaRPr lang="et-EE"/>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t-EE"/>
  <c:chart>
    <c:title>
      <c:tx>
        <c:rich>
          <a:bodyPr/>
          <a:lstStyle/>
          <a:p>
            <a:pPr>
              <a:defRPr sz="1100">
                <a:solidFill>
                  <a:srgbClr val="4A6782"/>
                </a:solidFill>
                <a:latin typeface="Verdana" pitchFamily="34" charset="0"/>
              </a:defRPr>
            </a:pPr>
            <a:r>
              <a:rPr lang="et-EE" sz="1100">
                <a:solidFill>
                  <a:srgbClr val="4A6782"/>
                </a:solidFill>
                <a:latin typeface="Verdana" pitchFamily="34" charset="0"/>
                <a:cs typeface="Arial" pitchFamily="34" charset="0"/>
              </a:rPr>
              <a:t>EBITDA</a:t>
            </a:r>
          </a:p>
        </c:rich>
      </c:tx>
      <c:layout>
        <c:manualLayout>
          <c:xMode val="edge"/>
          <c:yMode val="edge"/>
          <c:x val="0.40925000000000006"/>
          <c:y val="0.24858757062146894"/>
        </c:manualLayout>
      </c:layout>
      <c:overlay val="1"/>
    </c:title>
    <c:plotArea>
      <c:layout/>
      <c:barChart>
        <c:barDir val="col"/>
        <c:grouping val="clustered"/>
        <c:ser>
          <c:idx val="0"/>
          <c:order val="0"/>
          <c:tx>
            <c:strRef>
              <c:f>'EBITDA (EUR)'!$A$3</c:f>
              <c:strCache>
                <c:ptCount val="1"/>
                <c:pt idx="0">
                  <c:v>Mobile communications segment</c:v>
                </c:pt>
              </c:strCache>
            </c:strRef>
          </c:tx>
          <c:spPr>
            <a:solidFill>
              <a:srgbClr val="008000"/>
            </a:solidFill>
            <a:ln>
              <a:noFill/>
            </a:ln>
            <a:effectLst>
              <a:innerShdw blurRad="63500" dist="50800">
                <a:prstClr val="black">
                  <a:alpha val="50000"/>
                </a:prstClr>
              </a:innerShdw>
            </a:effectLst>
          </c:spPr>
          <c:dLbls>
            <c:dLbl>
              <c:idx val="0"/>
              <c:layout/>
              <c:tx>
                <c:rich>
                  <a:bodyPr/>
                  <a:lstStyle/>
                  <a:p>
                    <a:r>
                      <a:rPr lang="en-US"/>
                      <a:t>23</a:t>
                    </a:r>
                    <a:r>
                      <a:rPr lang="et-EE"/>
                      <a:t>.</a:t>
                    </a:r>
                    <a:r>
                      <a:rPr lang="en-US"/>
                      <a:t>3</a:t>
                    </a:r>
                  </a:p>
                </c:rich>
              </c:tx>
              <c:dLblPos val="inEnd"/>
              <c:showVal val="1"/>
            </c:dLbl>
            <c:dLbl>
              <c:idx val="1"/>
              <c:layout/>
              <c:tx>
                <c:rich>
                  <a:bodyPr/>
                  <a:lstStyle/>
                  <a:p>
                    <a:r>
                      <a:rPr lang="en-US"/>
                      <a:t>24</a:t>
                    </a:r>
                    <a:r>
                      <a:rPr lang="et-EE"/>
                      <a:t>.</a:t>
                    </a:r>
                    <a:r>
                      <a:rPr lang="en-US"/>
                      <a:t>5</a:t>
                    </a:r>
                  </a:p>
                </c:rich>
              </c:tx>
              <c:dLblPos val="inEnd"/>
              <c:showVal val="1"/>
            </c:dLbl>
            <c:dLbl>
              <c:idx val="2"/>
              <c:layout/>
              <c:tx>
                <c:rich>
                  <a:bodyPr/>
                  <a:lstStyle/>
                  <a:p>
                    <a:r>
                      <a:rPr lang="en-US"/>
                      <a:t>21</a:t>
                    </a:r>
                    <a:r>
                      <a:rPr lang="et-EE"/>
                      <a:t>.</a:t>
                    </a:r>
                    <a:r>
                      <a:rPr lang="en-US"/>
                      <a:t>6</a:t>
                    </a:r>
                  </a:p>
                </c:rich>
              </c:tx>
              <c:dLblPos val="inEnd"/>
              <c:showVal val="1"/>
            </c:dLbl>
            <c:dLbl>
              <c:idx val="3"/>
              <c:layout/>
              <c:tx>
                <c:rich>
                  <a:bodyPr/>
                  <a:lstStyle/>
                  <a:p>
                    <a:r>
                      <a:rPr lang="en-US"/>
                      <a:t>17</a:t>
                    </a:r>
                    <a:r>
                      <a:rPr lang="et-EE"/>
                      <a:t>.</a:t>
                    </a:r>
                    <a:r>
                      <a:rPr lang="en-US"/>
                      <a:t>5</a:t>
                    </a:r>
                  </a:p>
                </c:rich>
              </c:tx>
              <c:dLblPos val="inEnd"/>
              <c:showVal val="1"/>
            </c:dLbl>
            <c:dLbl>
              <c:idx val="4"/>
              <c:layout/>
              <c:tx>
                <c:rich>
                  <a:bodyPr/>
                  <a:lstStyle/>
                  <a:p>
                    <a:r>
                      <a:rPr lang="en-US"/>
                      <a:t>19</a:t>
                    </a:r>
                    <a:r>
                      <a:rPr lang="et-EE"/>
                      <a:t>.</a:t>
                    </a:r>
                    <a:r>
                      <a:rPr lang="en-US"/>
                      <a:t>1</a:t>
                    </a:r>
                  </a:p>
                </c:rich>
              </c:tx>
              <c:dLblPos val="inEnd"/>
              <c:showVal val="1"/>
            </c:dLbl>
            <c:txPr>
              <a:bodyPr rot="0" vert="horz"/>
              <a:lstStyle/>
              <a:p>
                <a:pPr>
                  <a:defRPr sz="750" b="1">
                    <a:latin typeface="Verdana" pitchFamily="34" charset="0"/>
                    <a:cs typeface="Arial" pitchFamily="34" charset="0"/>
                  </a:defRPr>
                </a:pPr>
                <a:endParaRPr lang="et-EE"/>
              </a:p>
            </c:txPr>
            <c:dLblPos val="inEnd"/>
            <c:showVal val="1"/>
          </c:dLbls>
          <c:cat>
            <c:strRef>
              <c:f>'EBITDA (EUR)'!$B$2:$F$2</c:f>
              <c:strCache>
                <c:ptCount val="5"/>
                <c:pt idx="0">
                  <c:v>Q2 2008</c:v>
                </c:pt>
                <c:pt idx="1">
                  <c:v>Q3 2008</c:v>
                </c:pt>
                <c:pt idx="2">
                  <c:v>Q4 2008</c:v>
                </c:pt>
                <c:pt idx="3">
                  <c:v>Q1 2009</c:v>
                </c:pt>
                <c:pt idx="4">
                  <c:v>Q2 2009</c:v>
                </c:pt>
              </c:strCache>
            </c:strRef>
          </c:cat>
          <c:val>
            <c:numRef>
              <c:f>'EBITDA (EUR)'!$B$3:$F$3</c:f>
              <c:numCache>
                <c:formatCode>0.0</c:formatCode>
                <c:ptCount val="5"/>
                <c:pt idx="0">
                  <c:v>23.310575907864965</c:v>
                </c:pt>
                <c:pt idx="1">
                  <c:v>24.451446128871446</c:v>
                </c:pt>
                <c:pt idx="2">
                  <c:v>21.584554216251455</c:v>
                </c:pt>
                <c:pt idx="3">
                  <c:v>17.502707616990264</c:v>
                </c:pt>
                <c:pt idx="4">
                  <c:v>19.081074866105087</c:v>
                </c:pt>
              </c:numCache>
            </c:numRef>
          </c:val>
        </c:ser>
        <c:ser>
          <c:idx val="1"/>
          <c:order val="1"/>
          <c:tx>
            <c:strRef>
              <c:f>'EBITDA (EUR)'!$A$4</c:f>
              <c:strCache>
                <c:ptCount val="1"/>
                <c:pt idx="0">
                  <c:v>Broadband services segment</c:v>
                </c:pt>
              </c:strCache>
            </c:strRef>
          </c:tx>
          <c:spPr>
            <a:solidFill>
              <a:srgbClr val="9966FF"/>
            </a:solidFill>
            <a:ln>
              <a:noFill/>
            </a:ln>
            <a:effectLst>
              <a:innerShdw blurRad="63500" dist="50800">
                <a:prstClr val="black">
                  <a:alpha val="50000"/>
                </a:prstClr>
              </a:innerShdw>
            </a:effectLst>
          </c:spPr>
          <c:dLbls>
            <c:dLbl>
              <c:idx val="0"/>
              <c:layout/>
              <c:tx>
                <c:rich>
                  <a:bodyPr/>
                  <a:lstStyle/>
                  <a:p>
                    <a:r>
                      <a:rPr lang="en-US"/>
                      <a:t>15</a:t>
                    </a:r>
                    <a:r>
                      <a:rPr lang="et-EE"/>
                      <a:t>.</a:t>
                    </a:r>
                    <a:r>
                      <a:rPr lang="en-US"/>
                      <a:t>7</a:t>
                    </a:r>
                  </a:p>
                </c:rich>
              </c:tx>
              <c:dLblPos val="inEnd"/>
              <c:showVal val="1"/>
            </c:dLbl>
            <c:dLbl>
              <c:idx val="1"/>
              <c:layout/>
              <c:tx>
                <c:rich>
                  <a:bodyPr/>
                  <a:lstStyle/>
                  <a:p>
                    <a:r>
                      <a:rPr lang="en-US"/>
                      <a:t>15</a:t>
                    </a:r>
                    <a:r>
                      <a:rPr lang="et-EE"/>
                      <a:t>.</a:t>
                    </a:r>
                    <a:r>
                      <a:rPr lang="en-US"/>
                      <a:t>8</a:t>
                    </a:r>
                  </a:p>
                </c:rich>
              </c:tx>
              <c:dLblPos val="inEnd"/>
              <c:showVal val="1"/>
            </c:dLbl>
            <c:dLbl>
              <c:idx val="2"/>
              <c:layout/>
              <c:tx>
                <c:rich>
                  <a:bodyPr/>
                  <a:lstStyle/>
                  <a:p>
                    <a:r>
                      <a:rPr lang="en-US"/>
                      <a:t>12</a:t>
                    </a:r>
                    <a:r>
                      <a:rPr lang="et-EE"/>
                      <a:t>.</a:t>
                    </a:r>
                    <a:r>
                      <a:rPr lang="en-US"/>
                      <a:t>0</a:t>
                    </a:r>
                  </a:p>
                </c:rich>
              </c:tx>
              <c:dLblPos val="inEnd"/>
              <c:showVal val="1"/>
            </c:dLbl>
            <c:dLbl>
              <c:idx val="3"/>
              <c:layout/>
              <c:tx>
                <c:rich>
                  <a:bodyPr/>
                  <a:lstStyle/>
                  <a:p>
                    <a:r>
                      <a:rPr lang="en-US"/>
                      <a:t>15</a:t>
                    </a:r>
                    <a:r>
                      <a:rPr lang="et-EE"/>
                      <a:t>.</a:t>
                    </a:r>
                    <a:r>
                      <a:rPr lang="en-US"/>
                      <a:t>9</a:t>
                    </a:r>
                  </a:p>
                </c:rich>
              </c:tx>
              <c:dLblPos val="inEnd"/>
              <c:showVal val="1"/>
            </c:dLbl>
            <c:dLbl>
              <c:idx val="4"/>
              <c:layout/>
              <c:tx>
                <c:rich>
                  <a:bodyPr/>
                  <a:lstStyle/>
                  <a:p>
                    <a:r>
                      <a:rPr lang="en-US"/>
                      <a:t>14</a:t>
                    </a:r>
                    <a:r>
                      <a:rPr lang="et-EE"/>
                      <a:t>.</a:t>
                    </a:r>
                    <a:r>
                      <a:rPr lang="en-US"/>
                      <a:t>9</a:t>
                    </a:r>
                  </a:p>
                </c:rich>
              </c:tx>
              <c:dLblPos val="inEnd"/>
              <c:showVal val="1"/>
            </c:dLbl>
            <c:txPr>
              <a:bodyPr rot="0" vert="horz"/>
              <a:lstStyle/>
              <a:p>
                <a:pPr>
                  <a:defRPr sz="750" b="1">
                    <a:latin typeface="Verdana" pitchFamily="34" charset="0"/>
                    <a:cs typeface="Arial" pitchFamily="34" charset="0"/>
                  </a:defRPr>
                </a:pPr>
                <a:endParaRPr lang="et-EE"/>
              </a:p>
            </c:txPr>
            <c:dLblPos val="inEnd"/>
            <c:showVal val="1"/>
          </c:dLbls>
          <c:cat>
            <c:strRef>
              <c:f>'EBITDA (EUR)'!$B$2:$F$2</c:f>
              <c:strCache>
                <c:ptCount val="5"/>
                <c:pt idx="0">
                  <c:v>Q2 2008</c:v>
                </c:pt>
                <c:pt idx="1">
                  <c:v>Q3 2008</c:v>
                </c:pt>
                <c:pt idx="2">
                  <c:v>Q4 2008</c:v>
                </c:pt>
                <c:pt idx="3">
                  <c:v>Q1 2009</c:v>
                </c:pt>
                <c:pt idx="4">
                  <c:v>Q2 2009</c:v>
                </c:pt>
              </c:strCache>
            </c:strRef>
          </c:cat>
          <c:val>
            <c:numRef>
              <c:f>'EBITDA (EUR)'!$B$4:$F$4</c:f>
              <c:numCache>
                <c:formatCode>0.0</c:formatCode>
                <c:ptCount val="5"/>
                <c:pt idx="0">
                  <c:v>15.718050119514778</c:v>
                </c:pt>
                <c:pt idx="1">
                  <c:v>15.803680607927616</c:v>
                </c:pt>
                <c:pt idx="2">
                  <c:v>12.036791251773549</c:v>
                </c:pt>
                <c:pt idx="3">
                  <c:v>15.852219268083811</c:v>
                </c:pt>
                <c:pt idx="4">
                  <c:v>14.917037503355367</c:v>
                </c:pt>
              </c:numCache>
            </c:numRef>
          </c:val>
        </c:ser>
        <c:dLbls>
          <c:showVal val="1"/>
        </c:dLbls>
        <c:gapWidth val="100"/>
        <c:axId val="84089472"/>
        <c:axId val="83956096"/>
      </c:barChart>
      <c:catAx>
        <c:axId val="84089472"/>
        <c:scaling>
          <c:orientation val="minMax"/>
        </c:scaling>
        <c:axPos val="b"/>
        <c:tickLblPos val="nextTo"/>
        <c:txPr>
          <a:bodyPr rot="0"/>
          <a:lstStyle/>
          <a:p>
            <a:pPr>
              <a:defRPr sz="800" b="1" baseline="0">
                <a:solidFill>
                  <a:srgbClr val="4A6782"/>
                </a:solidFill>
                <a:latin typeface="Verdana" pitchFamily="34" charset="0"/>
              </a:defRPr>
            </a:pPr>
            <a:endParaRPr lang="et-EE"/>
          </a:p>
        </c:txPr>
        <c:crossAx val="83956096"/>
        <c:crosses val="autoZero"/>
        <c:auto val="1"/>
        <c:lblAlgn val="ctr"/>
        <c:lblOffset val="100"/>
      </c:catAx>
      <c:valAx>
        <c:axId val="83956096"/>
        <c:scaling>
          <c:orientation val="minMax"/>
          <c:max val="60"/>
        </c:scaling>
        <c:delete val="1"/>
        <c:axPos val="l"/>
        <c:title>
          <c:tx>
            <c:rich>
              <a:bodyPr rot="-5400000" vert="horz"/>
              <a:lstStyle/>
              <a:p>
                <a:pPr>
                  <a:defRPr sz="900">
                    <a:solidFill>
                      <a:srgbClr val="4A6782"/>
                    </a:solidFill>
                    <a:latin typeface="Verdana" pitchFamily="34" charset="0"/>
                  </a:defRPr>
                </a:pPr>
                <a:r>
                  <a:rPr lang="et-EE" sz="900">
                    <a:solidFill>
                      <a:srgbClr val="4A6782"/>
                    </a:solidFill>
                    <a:latin typeface="Verdana" pitchFamily="34" charset="0"/>
                  </a:rPr>
                  <a:t>mEUR</a:t>
                </a:r>
              </a:p>
            </c:rich>
          </c:tx>
          <c:layout>
            <c:manualLayout>
              <c:xMode val="edge"/>
              <c:yMode val="edge"/>
              <c:x val="3.0555555555555582E-2"/>
              <c:y val="0.63461755416166199"/>
            </c:manualLayout>
          </c:layout>
        </c:title>
        <c:numFmt formatCode="0.0" sourceLinked="1"/>
        <c:tickLblPos val="nextTo"/>
        <c:crossAx val="84089472"/>
        <c:crosses val="autoZero"/>
        <c:crossBetween val="between"/>
      </c:valAx>
    </c:plotArea>
    <c:legend>
      <c:legendPos val="tr"/>
      <c:layout>
        <c:manualLayout>
          <c:xMode val="edge"/>
          <c:yMode val="edge"/>
          <c:x val="0.10198753280839738"/>
          <c:y val="0.35706214689266186"/>
          <c:w val="0.80634580052493465"/>
          <c:h val="8.2854931269184556E-2"/>
        </c:manualLayout>
      </c:layout>
      <c:overlay val="1"/>
      <c:txPr>
        <a:bodyPr/>
        <a:lstStyle/>
        <a:p>
          <a:pPr>
            <a:defRPr sz="800">
              <a:solidFill>
                <a:srgbClr val="4A6782"/>
              </a:solidFill>
              <a:latin typeface="Verdana" pitchFamily="34" charset="0"/>
            </a:defRPr>
          </a:pPr>
          <a:endParaRPr lang="et-EE"/>
        </a:p>
      </c:txPr>
    </c:legend>
    <c:plotVisOnly val="1"/>
  </c:chart>
  <c:spPr>
    <a:ln>
      <a:no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t-EE"/>
  <c:chart>
    <c:title>
      <c:tx>
        <c:rich>
          <a:bodyPr/>
          <a:lstStyle/>
          <a:p>
            <a:pPr>
              <a:defRPr sz="1400">
                <a:solidFill>
                  <a:srgbClr val="4A6782"/>
                </a:solidFill>
              </a:defRPr>
            </a:pPr>
            <a:r>
              <a:rPr lang="en-US" sz="1400">
                <a:solidFill>
                  <a:srgbClr val="4A6782"/>
                </a:solidFill>
                <a:latin typeface="Verdana" pitchFamily="34" charset="0"/>
              </a:rPr>
              <a:t>Net gearing</a:t>
            </a:r>
          </a:p>
        </c:rich>
      </c:tx>
      <c:layout>
        <c:manualLayout>
          <c:xMode val="edge"/>
          <c:yMode val="edge"/>
          <c:x val="5.8017778641867294E-2"/>
          <c:y val="6.4814814814815158E-2"/>
        </c:manualLayout>
      </c:layout>
      <c:overlay val="1"/>
    </c:title>
    <c:plotArea>
      <c:layout>
        <c:manualLayout>
          <c:layoutTarget val="inner"/>
          <c:xMode val="edge"/>
          <c:yMode val="edge"/>
          <c:x val="3.0555555555555582E-2"/>
          <c:y val="5.0925925925925923E-2"/>
          <c:w val="0.93888888888889765"/>
          <c:h val="0.64626531058619274"/>
        </c:manualLayout>
      </c:layout>
      <c:lineChart>
        <c:grouping val="stacked"/>
        <c:ser>
          <c:idx val="0"/>
          <c:order val="0"/>
          <c:tx>
            <c:strRef>
              <c:f>'Net cash'!$A$21</c:f>
              <c:strCache>
                <c:ptCount val="1"/>
                <c:pt idx="0">
                  <c:v>Net gearing</c:v>
                </c:pt>
              </c:strCache>
            </c:strRef>
          </c:tx>
          <c:spPr>
            <a:ln>
              <a:noFill/>
            </a:ln>
          </c:spPr>
          <c:marker>
            <c:symbol val="diamond"/>
            <c:size val="9"/>
            <c:spPr>
              <a:solidFill>
                <a:srgbClr val="006600"/>
              </a:solidFill>
            </c:spPr>
          </c:marker>
          <c:dLbls>
            <c:dLbl>
              <c:idx val="0"/>
              <c:layout/>
              <c:tx>
                <c:rich>
                  <a:bodyPr/>
                  <a:lstStyle/>
                  <a:p>
                    <a:r>
                      <a:rPr lang="en-US"/>
                      <a:t>-14</a:t>
                    </a:r>
                    <a:r>
                      <a:rPr lang="et-EE"/>
                      <a:t>.</a:t>
                    </a:r>
                    <a:r>
                      <a:rPr lang="en-US"/>
                      <a:t>3%</a:t>
                    </a:r>
                  </a:p>
                </c:rich>
              </c:tx>
              <c:dLblPos val="t"/>
              <c:showVal val="1"/>
            </c:dLbl>
            <c:dLbl>
              <c:idx val="1"/>
              <c:layout/>
              <c:tx>
                <c:rich>
                  <a:bodyPr/>
                  <a:lstStyle/>
                  <a:p>
                    <a:r>
                      <a:rPr lang="en-US"/>
                      <a:t>-13</a:t>
                    </a:r>
                    <a:r>
                      <a:rPr lang="et-EE"/>
                      <a:t>.</a:t>
                    </a:r>
                    <a:r>
                      <a:rPr lang="en-US"/>
                      <a:t>1%</a:t>
                    </a:r>
                  </a:p>
                </c:rich>
              </c:tx>
              <c:dLblPos val="t"/>
              <c:showVal val="1"/>
            </c:dLbl>
            <c:dLbl>
              <c:idx val="2"/>
              <c:layout/>
              <c:tx>
                <c:rich>
                  <a:bodyPr/>
                  <a:lstStyle/>
                  <a:p>
                    <a:r>
                      <a:rPr lang="en-US"/>
                      <a:t>-19</a:t>
                    </a:r>
                    <a:r>
                      <a:rPr lang="et-EE"/>
                      <a:t>.</a:t>
                    </a:r>
                    <a:r>
                      <a:rPr lang="en-US"/>
                      <a:t>9%</a:t>
                    </a:r>
                  </a:p>
                </c:rich>
              </c:tx>
              <c:dLblPos val="t"/>
              <c:showVal val="1"/>
            </c:dLbl>
            <c:dLbl>
              <c:idx val="3"/>
              <c:layout/>
              <c:tx>
                <c:rich>
                  <a:bodyPr/>
                  <a:lstStyle/>
                  <a:p>
                    <a:r>
                      <a:rPr lang="en-US"/>
                      <a:t>-25</a:t>
                    </a:r>
                    <a:r>
                      <a:rPr lang="et-EE"/>
                      <a:t>.</a:t>
                    </a:r>
                    <a:r>
                      <a:rPr lang="en-US"/>
                      <a:t>9%</a:t>
                    </a:r>
                  </a:p>
                </c:rich>
              </c:tx>
              <c:dLblPos val="t"/>
              <c:showVal val="1"/>
            </c:dLbl>
            <c:dLbl>
              <c:idx val="4"/>
              <c:layout/>
              <c:tx>
                <c:rich>
                  <a:bodyPr/>
                  <a:lstStyle/>
                  <a:p>
                    <a:r>
                      <a:rPr lang="en-US"/>
                      <a:t>-7</a:t>
                    </a:r>
                    <a:r>
                      <a:rPr lang="et-EE"/>
                      <a:t>.</a:t>
                    </a:r>
                    <a:r>
                      <a:rPr lang="en-US"/>
                      <a:t>5%</a:t>
                    </a:r>
                  </a:p>
                </c:rich>
              </c:tx>
              <c:dLblPos val="t"/>
              <c:showVal val="1"/>
            </c:dLbl>
            <c:txPr>
              <a:bodyPr/>
              <a:lstStyle/>
              <a:p>
                <a:pPr>
                  <a:defRPr sz="800" b="1">
                    <a:solidFill>
                      <a:srgbClr val="4A6782"/>
                    </a:solidFill>
                    <a:latin typeface="Verdana" pitchFamily="34" charset="0"/>
                  </a:defRPr>
                </a:pPr>
                <a:endParaRPr lang="et-EE"/>
              </a:p>
            </c:txPr>
            <c:dLblPos val="t"/>
            <c:showVal val="1"/>
          </c:dLbls>
          <c:cat>
            <c:strRef>
              <c:f>'Net cash'!$B$20:$F$20</c:f>
              <c:strCache>
                <c:ptCount val="5"/>
                <c:pt idx="0">
                  <c:v>Q2 2008</c:v>
                </c:pt>
                <c:pt idx="1">
                  <c:v>Q3 2008</c:v>
                </c:pt>
                <c:pt idx="2">
                  <c:v>Q4 2008</c:v>
                </c:pt>
                <c:pt idx="3">
                  <c:v>Q1 2009</c:v>
                </c:pt>
                <c:pt idx="4">
                  <c:v>Q2 2009</c:v>
                </c:pt>
              </c:strCache>
            </c:strRef>
          </c:cat>
          <c:val>
            <c:numRef>
              <c:f>'Net cash'!$B$21:$F$21</c:f>
              <c:numCache>
                <c:formatCode>0.0%</c:formatCode>
                <c:ptCount val="5"/>
                <c:pt idx="0">
                  <c:v>-0.14255121891596484</c:v>
                </c:pt>
                <c:pt idx="1">
                  <c:v>-0.13053406083213467</c:v>
                </c:pt>
                <c:pt idx="2">
                  <c:v>-0.19862271587578367</c:v>
                </c:pt>
                <c:pt idx="3">
                  <c:v>-0.25946588291759992</c:v>
                </c:pt>
                <c:pt idx="4">
                  <c:v>-7.5105079979910019E-2</c:v>
                </c:pt>
              </c:numCache>
            </c:numRef>
          </c:val>
        </c:ser>
        <c:dLbls>
          <c:showVal val="1"/>
        </c:dLbls>
        <c:marker val="1"/>
        <c:axId val="83994496"/>
        <c:axId val="83996032"/>
      </c:lineChart>
      <c:catAx>
        <c:axId val="83994496"/>
        <c:scaling>
          <c:orientation val="minMax"/>
        </c:scaling>
        <c:axPos val="b"/>
        <c:numFmt formatCode="General" sourceLinked="1"/>
        <c:tickLblPos val="low"/>
        <c:spPr>
          <a:ln>
            <a:noFill/>
          </a:ln>
        </c:spPr>
        <c:txPr>
          <a:bodyPr rot="0" anchor="t" anchorCtr="0"/>
          <a:lstStyle/>
          <a:p>
            <a:pPr>
              <a:defRPr sz="800" b="1">
                <a:solidFill>
                  <a:srgbClr val="4A6782"/>
                </a:solidFill>
                <a:latin typeface="Verdana" pitchFamily="34" charset="0"/>
              </a:defRPr>
            </a:pPr>
            <a:endParaRPr lang="et-EE"/>
          </a:p>
        </c:txPr>
        <c:crossAx val="83996032"/>
        <c:crosses val="autoZero"/>
        <c:auto val="1"/>
        <c:lblAlgn val="ctr"/>
        <c:lblOffset val="0"/>
      </c:catAx>
      <c:valAx>
        <c:axId val="83996032"/>
        <c:scaling>
          <c:orientation val="minMax"/>
          <c:max val="0"/>
          <c:min val="-0.35000000000000031"/>
        </c:scaling>
        <c:delete val="1"/>
        <c:axPos val="l"/>
        <c:numFmt formatCode="0.0%" sourceLinked="1"/>
        <c:tickLblPos val="low"/>
        <c:crossAx val="83994496"/>
        <c:crosses val="autoZero"/>
        <c:crossBetween val="between"/>
      </c:valAx>
    </c:plotArea>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t-EE"/>
  <c:chart>
    <c:plotArea>
      <c:layout>
        <c:manualLayout>
          <c:layoutTarget val="inner"/>
          <c:xMode val="edge"/>
          <c:yMode val="edge"/>
          <c:x val="0.29752146156557752"/>
          <c:y val="0.18218659497286771"/>
          <c:w val="0.42424356556572185"/>
          <c:h val="0.62348301390714733"/>
        </c:manualLayout>
      </c:layout>
      <c:pieChart>
        <c:varyColors val="1"/>
        <c:ser>
          <c:idx val="0"/>
          <c:order val="0"/>
          <c:spPr>
            <a:solidFill>
              <a:srgbClr val="9999FF"/>
            </a:solidFill>
            <a:ln w="12700">
              <a:solidFill>
                <a:srgbClr val="000000"/>
              </a:solidFill>
              <a:prstDash val="solid"/>
            </a:ln>
          </c:spPr>
          <c:dPt>
            <c:idx val="0"/>
            <c:spPr>
              <a:gradFill rotWithShape="0">
                <a:gsLst>
                  <a:gs pos="0">
                    <a:srgbClr val="00CCFF">
                      <a:gamma/>
                      <a:shade val="46275"/>
                      <a:invGamma/>
                    </a:srgbClr>
                  </a:gs>
                  <a:gs pos="50000">
                    <a:srgbClr val="00CCFF"/>
                  </a:gs>
                  <a:gs pos="100000">
                    <a:srgbClr val="00CCFF">
                      <a:gamma/>
                      <a:shade val="46275"/>
                      <a:invGamma/>
                    </a:srgbClr>
                  </a:gs>
                </a:gsLst>
                <a:lin ang="2700000" scaled="1"/>
              </a:gradFill>
              <a:ln w="25400">
                <a:noFill/>
              </a:ln>
            </c:spPr>
          </c:dPt>
          <c:dPt>
            <c:idx val="1"/>
            <c:spPr>
              <a:gradFill rotWithShape="0">
                <a:gsLst>
                  <a:gs pos="0">
                    <a:srgbClr val="FFCC00">
                      <a:gamma/>
                      <a:shade val="46275"/>
                      <a:invGamma/>
                    </a:srgbClr>
                  </a:gs>
                  <a:gs pos="100000">
                    <a:srgbClr val="FFCC00"/>
                  </a:gs>
                </a:gsLst>
                <a:lin ang="2700000" scaled="1"/>
              </a:gradFill>
              <a:ln w="25400">
                <a:noFill/>
              </a:ln>
            </c:spPr>
          </c:dPt>
          <c:dLbls>
            <c:dLbl>
              <c:idx val="0"/>
              <c:layout>
                <c:manualLayout>
                  <c:x val="-0.17967151221481781"/>
                  <c:y val="-6.3036373326897524E-3"/>
                </c:manualLayout>
              </c:layout>
              <c:tx>
                <c:rich>
                  <a:bodyPr/>
                  <a:lstStyle/>
                  <a:p>
                    <a:r>
                      <a:rPr lang="en-US" sz="900"/>
                      <a:t>Elion 
54%</a:t>
                    </a:r>
                  </a:p>
                </c:rich>
              </c:tx>
              <c:dLblPos val="bestFit"/>
              <c:showCatName val="1"/>
              <c:showPercent val="1"/>
            </c:dLbl>
            <c:dLbl>
              <c:idx val="1"/>
              <c:layout>
                <c:manualLayout>
                  <c:x val="0.21281203311124708"/>
                  <c:y val="9.8345752757916776E-3"/>
                </c:manualLayout>
              </c:layout>
              <c:dLblPos val="bestFit"/>
              <c:showCatName val="1"/>
              <c:showPercent val="1"/>
            </c:dLbl>
            <c:numFmt formatCode="0%" sourceLinked="0"/>
            <c:spPr>
              <a:noFill/>
              <a:ln w="25400">
                <a:noFill/>
              </a:ln>
            </c:spPr>
            <c:txPr>
              <a:bodyPr anchor="t" anchorCtr="0"/>
              <a:lstStyle/>
              <a:p>
                <a:pPr>
                  <a:defRPr sz="900" b="1" i="0" u="none" strike="noStrike" baseline="0">
                    <a:solidFill>
                      <a:schemeClr val="tx1">
                        <a:lumMod val="75000"/>
                        <a:lumOff val="25000"/>
                      </a:schemeClr>
                    </a:solidFill>
                    <a:latin typeface="Arial"/>
                    <a:ea typeface="Arial"/>
                    <a:cs typeface="Arial"/>
                  </a:defRPr>
                </a:pPr>
                <a:endParaRPr lang="et-EE"/>
              </a:p>
            </c:txPr>
            <c:dLblPos val="bestFit"/>
            <c:showCatName val="1"/>
            <c:showPercent val="1"/>
          </c:dLbls>
          <c:cat>
            <c:strRef>
              <c:f>'Elion market'!$A$49:$A$50</c:f>
              <c:strCache>
                <c:ptCount val="2"/>
                <c:pt idx="0">
                  <c:v>Elion </c:v>
                </c:pt>
                <c:pt idx="1">
                  <c:v>Others</c:v>
                </c:pt>
              </c:strCache>
            </c:strRef>
          </c:cat>
          <c:val>
            <c:numRef>
              <c:f>'Elion market'!$B$49:$B$50</c:f>
              <c:numCache>
                <c:formatCode>General</c:formatCode>
                <c:ptCount val="2"/>
                <c:pt idx="0">
                  <c:v>54</c:v>
                </c:pt>
                <c:pt idx="1">
                  <c:v>46</c:v>
                </c:pt>
              </c:numCache>
            </c:numRef>
          </c:val>
        </c:ser>
        <c:dLbls>
          <c:showCatName val="1"/>
          <c:showPercent val="1"/>
        </c:dLbls>
        <c:firstSliceAng val="0"/>
      </c:pieChart>
      <c:spPr>
        <a:noFill/>
        <a:ln w="25400">
          <a:noFill/>
        </a:ln>
      </c:spPr>
    </c:plotArea>
    <c:plotVisOnly val="1"/>
    <c:dispBlanksAs val="zero"/>
  </c:chart>
  <c:spPr>
    <a:noFill/>
    <a:ln w="9525">
      <a:noFill/>
    </a:ln>
  </c:spPr>
  <c:txPr>
    <a:bodyPr/>
    <a:lstStyle/>
    <a:p>
      <a:pPr>
        <a:defRPr sz="900" b="1" i="0" u="none" strike="noStrike" baseline="0">
          <a:solidFill>
            <a:srgbClr val="808080"/>
          </a:solidFill>
          <a:latin typeface="Arial"/>
          <a:ea typeface="Arial"/>
          <a:cs typeface="Arial"/>
        </a:defRPr>
      </a:pPr>
      <a:endParaRPr lang="et-EE"/>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t-EE"/>
  <c:chart>
    <c:plotArea>
      <c:layout>
        <c:manualLayout>
          <c:layoutTarget val="inner"/>
          <c:xMode val="edge"/>
          <c:yMode val="edge"/>
          <c:x val="0.29752146156557785"/>
          <c:y val="0.18218659497286771"/>
          <c:w val="0.42424356556572185"/>
          <c:h val="0.62348301390714733"/>
        </c:manualLayout>
      </c:layout>
      <c:pieChart>
        <c:varyColors val="1"/>
        <c:ser>
          <c:idx val="0"/>
          <c:order val="0"/>
          <c:spPr>
            <a:solidFill>
              <a:srgbClr val="9999FF"/>
            </a:solidFill>
            <a:ln w="12700">
              <a:solidFill>
                <a:srgbClr val="000000"/>
              </a:solidFill>
              <a:prstDash val="solid"/>
            </a:ln>
          </c:spPr>
          <c:dPt>
            <c:idx val="0"/>
            <c:spPr>
              <a:gradFill rotWithShape="0">
                <a:gsLst>
                  <a:gs pos="0">
                    <a:srgbClr val="00CCFF">
                      <a:gamma/>
                      <a:shade val="46275"/>
                      <a:invGamma/>
                    </a:srgbClr>
                  </a:gs>
                  <a:gs pos="50000">
                    <a:srgbClr val="00CCFF"/>
                  </a:gs>
                  <a:gs pos="100000">
                    <a:srgbClr val="00CCFF">
                      <a:gamma/>
                      <a:shade val="46275"/>
                      <a:invGamma/>
                    </a:srgbClr>
                  </a:gs>
                </a:gsLst>
                <a:lin ang="2700000" scaled="1"/>
              </a:gradFill>
              <a:ln w="25400">
                <a:noFill/>
              </a:ln>
            </c:spPr>
          </c:dPt>
          <c:dPt>
            <c:idx val="1"/>
            <c:spPr>
              <a:gradFill rotWithShape="0">
                <a:gsLst>
                  <a:gs pos="0">
                    <a:srgbClr val="FFCC00">
                      <a:gamma/>
                      <a:shade val="46275"/>
                      <a:invGamma/>
                    </a:srgbClr>
                  </a:gs>
                  <a:gs pos="100000">
                    <a:srgbClr val="FFCC00"/>
                  </a:gs>
                </a:gsLst>
                <a:lin ang="2700000" scaled="1"/>
              </a:gradFill>
              <a:ln w="25400">
                <a:noFill/>
              </a:ln>
            </c:spPr>
          </c:dPt>
          <c:dLbls>
            <c:dLbl>
              <c:idx val="0"/>
              <c:layout>
                <c:manualLayout>
                  <c:x val="-9.2491823137493226E-2"/>
                  <c:y val="-0.21064631288905067"/>
                </c:manualLayout>
              </c:layout>
              <c:dLblPos val="bestFit"/>
              <c:showCatName val="1"/>
              <c:showPercent val="1"/>
            </c:dLbl>
            <c:dLbl>
              <c:idx val="1"/>
              <c:layout>
                <c:manualLayout>
                  <c:x val="0.14101716131637498"/>
                  <c:y val="0.13754849609316219"/>
                </c:manualLayout>
              </c:layout>
              <c:dLblPos val="bestFit"/>
              <c:showCatName val="1"/>
              <c:showPercent val="1"/>
            </c:dLbl>
            <c:numFmt formatCode="0%" sourceLinked="0"/>
            <c:txPr>
              <a:bodyPr/>
              <a:lstStyle/>
              <a:p>
                <a:pPr>
                  <a:defRPr>
                    <a:solidFill>
                      <a:schemeClr val="tx1">
                        <a:lumMod val="75000"/>
                        <a:lumOff val="25000"/>
                      </a:schemeClr>
                    </a:solidFill>
                  </a:defRPr>
                </a:pPr>
                <a:endParaRPr lang="et-EE"/>
              </a:p>
            </c:txPr>
            <c:dLblPos val="bestFit"/>
            <c:showCatName val="1"/>
            <c:showPercent val="1"/>
          </c:dLbls>
          <c:cat>
            <c:strRef>
              <c:f>'Elion market'!$A$45:$A$46</c:f>
              <c:strCache>
                <c:ptCount val="2"/>
                <c:pt idx="0">
                  <c:v>Elion</c:v>
                </c:pt>
                <c:pt idx="1">
                  <c:v>Others</c:v>
                </c:pt>
              </c:strCache>
            </c:strRef>
          </c:cat>
          <c:val>
            <c:numRef>
              <c:f>'Elion market'!$F$45:$F$46</c:f>
              <c:numCache>
                <c:formatCode>0.0</c:formatCode>
                <c:ptCount val="2"/>
                <c:pt idx="0">
                  <c:v>80</c:v>
                </c:pt>
                <c:pt idx="1">
                  <c:v>20</c:v>
                </c:pt>
              </c:numCache>
            </c:numRef>
          </c:val>
        </c:ser>
        <c:dLbls>
          <c:showCatName val="1"/>
          <c:showPercent val="1"/>
        </c:dLbls>
        <c:firstSliceAng val="0"/>
      </c:pieChart>
      <c:spPr>
        <a:noFill/>
        <a:ln w="25400">
          <a:noFill/>
        </a:ln>
      </c:spPr>
    </c:plotArea>
    <c:plotVisOnly val="1"/>
    <c:dispBlanksAs val="zero"/>
  </c:chart>
  <c:spPr>
    <a:noFill/>
    <a:ln w="9525">
      <a:noFill/>
    </a:ln>
  </c:spPr>
  <c:txPr>
    <a:bodyPr/>
    <a:lstStyle/>
    <a:p>
      <a:pPr>
        <a:defRPr sz="900" b="1" i="0" u="none" strike="noStrike" baseline="0">
          <a:solidFill>
            <a:srgbClr val="808080"/>
          </a:solidFill>
          <a:latin typeface="Arial"/>
          <a:ea typeface="Arial"/>
          <a:cs typeface="Arial"/>
        </a:defRPr>
      </a:pPr>
      <a:endParaRPr lang="et-EE"/>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t-EE"/>
  <c:chart>
    <c:title>
      <c:tx>
        <c:rich>
          <a:bodyPr/>
          <a:lstStyle/>
          <a:p>
            <a:pPr>
              <a:defRPr sz="1000">
                <a:solidFill>
                  <a:srgbClr val="4A6782"/>
                </a:solidFill>
                <a:latin typeface="Verdana" pitchFamily="34" charset="0"/>
              </a:defRPr>
            </a:pPr>
            <a:r>
              <a:rPr lang="et-EE" sz="1000">
                <a:solidFill>
                  <a:srgbClr val="4A6782"/>
                </a:solidFill>
                <a:latin typeface="Verdana" pitchFamily="34" charset="0"/>
              </a:rPr>
              <a:t>Market shares</a:t>
            </a:r>
          </a:p>
        </c:rich>
      </c:tx>
      <c:layout/>
    </c:title>
    <c:plotArea>
      <c:layout/>
      <c:barChart>
        <c:barDir val="col"/>
        <c:grouping val="percentStacked"/>
        <c:ser>
          <c:idx val="0"/>
          <c:order val="0"/>
          <c:tx>
            <c:strRef>
              <c:f>'Elion market'!$A$45</c:f>
              <c:strCache>
                <c:ptCount val="1"/>
                <c:pt idx="0">
                  <c:v>Elion</c:v>
                </c:pt>
              </c:strCache>
            </c:strRef>
          </c:tx>
          <c:spPr>
            <a:gradFill flip="none" rotWithShape="1">
              <a:gsLst>
                <a:gs pos="0">
                  <a:srgbClr val="04B6EE">
                    <a:shade val="30000"/>
                    <a:satMod val="115000"/>
                  </a:srgbClr>
                </a:gs>
                <a:gs pos="50000">
                  <a:srgbClr val="04B6EE">
                    <a:shade val="67500"/>
                    <a:satMod val="115000"/>
                  </a:srgbClr>
                </a:gs>
                <a:gs pos="100000">
                  <a:srgbClr val="04B6EE">
                    <a:shade val="100000"/>
                    <a:satMod val="115000"/>
                  </a:srgbClr>
                </a:gs>
              </a:gsLst>
              <a:lin ang="10800000" scaled="1"/>
              <a:tileRect/>
            </a:gradFill>
            <a:effectLst>
              <a:innerShdw>
                <a:prstClr val="black"/>
              </a:innerShdw>
            </a:effectLst>
          </c:spPr>
          <c:dLbls>
            <c:numFmt formatCode="#,##0" sourceLinked="0"/>
            <c:txPr>
              <a:bodyPr rot="0" vert="horz"/>
              <a:lstStyle/>
              <a:p>
                <a:pPr>
                  <a:defRPr sz="800">
                    <a:latin typeface="Verdana" pitchFamily="34" charset="0"/>
                  </a:defRPr>
                </a:pPr>
                <a:endParaRPr lang="et-EE"/>
              </a:p>
            </c:txPr>
            <c:showVal val="1"/>
          </c:dLbls>
          <c:cat>
            <c:multiLvlStrRef>
              <c:f>'Elion market'!$B$43:$G$44</c:f>
              <c:multiLvlStrCache>
                <c:ptCount val="6"/>
                <c:lvl>
                  <c:pt idx="0">
                    <c:v>Q2 2009</c:v>
                  </c:pt>
                  <c:pt idx="1">
                    <c:v>Q2 2008</c:v>
                  </c:pt>
                  <c:pt idx="2">
                    <c:v>Q2 2009</c:v>
                  </c:pt>
                  <c:pt idx="3">
                    <c:v>Q2 2008</c:v>
                  </c:pt>
                  <c:pt idx="4">
                    <c:v>Q2 2009</c:v>
                  </c:pt>
                  <c:pt idx="5">
                    <c:v>Q2 2008</c:v>
                  </c:pt>
                </c:lvl>
                <c:lvl>
                  <c:pt idx="0">
                    <c:v>Consumer broadband market</c:v>
                  </c:pt>
                  <c:pt idx="2">
                    <c:v>Paid TV market</c:v>
                  </c:pt>
                  <c:pt idx="4">
                    <c:v>Fixed voice market</c:v>
                  </c:pt>
                </c:lvl>
              </c:multiLvlStrCache>
            </c:multiLvlStrRef>
          </c:cat>
          <c:val>
            <c:numRef>
              <c:f>'Elion market'!$B$45:$G$45</c:f>
              <c:numCache>
                <c:formatCode>0.0</c:formatCode>
                <c:ptCount val="6"/>
                <c:pt idx="0">
                  <c:v>54</c:v>
                </c:pt>
                <c:pt idx="1">
                  <c:v>54</c:v>
                </c:pt>
                <c:pt idx="2">
                  <c:v>29</c:v>
                </c:pt>
                <c:pt idx="3">
                  <c:v>24</c:v>
                </c:pt>
                <c:pt idx="4">
                  <c:v>80</c:v>
                </c:pt>
                <c:pt idx="5">
                  <c:v>81</c:v>
                </c:pt>
              </c:numCache>
            </c:numRef>
          </c:val>
        </c:ser>
        <c:ser>
          <c:idx val="1"/>
          <c:order val="1"/>
          <c:tx>
            <c:strRef>
              <c:f>'Elion market'!$A$46</c:f>
              <c:strCache>
                <c:ptCount val="1"/>
                <c:pt idx="0">
                  <c:v>Others</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effectLst>
              <a:innerShdw>
                <a:prstClr val="black"/>
              </a:innerShdw>
            </a:effectLst>
          </c:spPr>
          <c:dLbls>
            <c:dLbl>
              <c:idx val="0"/>
              <c:numFmt formatCode="#,##0" sourceLinked="0"/>
              <c:spPr/>
              <c:txPr>
                <a:bodyPr rot="0" vert="horz" anchor="ctr" anchorCtr="0"/>
                <a:lstStyle/>
                <a:p>
                  <a:pPr>
                    <a:defRPr sz="800">
                      <a:latin typeface="Verdana" pitchFamily="34" charset="0"/>
                    </a:defRPr>
                  </a:pPr>
                  <a:endParaRPr lang="et-EE"/>
                </a:p>
              </c:txPr>
            </c:dLbl>
            <c:numFmt formatCode="#,##0" sourceLinked="0"/>
            <c:txPr>
              <a:bodyPr rot="0" vert="horz"/>
              <a:lstStyle/>
              <a:p>
                <a:pPr>
                  <a:defRPr sz="800">
                    <a:latin typeface="Verdana" pitchFamily="34" charset="0"/>
                  </a:defRPr>
                </a:pPr>
                <a:endParaRPr lang="et-EE"/>
              </a:p>
            </c:txPr>
            <c:showVal val="1"/>
          </c:dLbls>
          <c:cat>
            <c:multiLvlStrRef>
              <c:f>'Elion market'!$B$43:$G$44</c:f>
              <c:multiLvlStrCache>
                <c:ptCount val="6"/>
                <c:lvl>
                  <c:pt idx="0">
                    <c:v>Q2 2009</c:v>
                  </c:pt>
                  <c:pt idx="1">
                    <c:v>Q2 2008</c:v>
                  </c:pt>
                  <c:pt idx="2">
                    <c:v>Q2 2009</c:v>
                  </c:pt>
                  <c:pt idx="3">
                    <c:v>Q2 2008</c:v>
                  </c:pt>
                  <c:pt idx="4">
                    <c:v>Q2 2009</c:v>
                  </c:pt>
                  <c:pt idx="5">
                    <c:v>Q2 2008</c:v>
                  </c:pt>
                </c:lvl>
                <c:lvl>
                  <c:pt idx="0">
                    <c:v>Consumer broadband market</c:v>
                  </c:pt>
                  <c:pt idx="2">
                    <c:v>Paid TV market</c:v>
                  </c:pt>
                  <c:pt idx="4">
                    <c:v>Fixed voice market</c:v>
                  </c:pt>
                </c:lvl>
              </c:multiLvlStrCache>
            </c:multiLvlStrRef>
          </c:cat>
          <c:val>
            <c:numRef>
              <c:f>'Elion market'!$B$46:$G$46</c:f>
              <c:numCache>
                <c:formatCode>0.0</c:formatCode>
                <c:ptCount val="6"/>
                <c:pt idx="0">
                  <c:v>46</c:v>
                </c:pt>
                <c:pt idx="1">
                  <c:v>46</c:v>
                </c:pt>
                <c:pt idx="2">
                  <c:v>71</c:v>
                </c:pt>
                <c:pt idx="3">
                  <c:v>76</c:v>
                </c:pt>
                <c:pt idx="4">
                  <c:v>20</c:v>
                </c:pt>
                <c:pt idx="5">
                  <c:v>19</c:v>
                </c:pt>
              </c:numCache>
            </c:numRef>
          </c:val>
        </c:ser>
        <c:gapWidth val="100"/>
        <c:overlap val="100"/>
        <c:axId val="83472384"/>
        <c:axId val="83473920"/>
      </c:barChart>
      <c:catAx>
        <c:axId val="83472384"/>
        <c:scaling>
          <c:orientation val="minMax"/>
        </c:scaling>
        <c:axPos val="b"/>
        <c:majorTickMark val="none"/>
        <c:tickLblPos val="nextTo"/>
        <c:txPr>
          <a:bodyPr/>
          <a:lstStyle/>
          <a:p>
            <a:pPr>
              <a:defRPr sz="850">
                <a:solidFill>
                  <a:srgbClr val="4A6782"/>
                </a:solidFill>
                <a:latin typeface="Verdana" pitchFamily="34" charset="0"/>
              </a:defRPr>
            </a:pPr>
            <a:endParaRPr lang="et-EE"/>
          </a:p>
        </c:txPr>
        <c:crossAx val="83473920"/>
        <c:crosses val="autoZero"/>
        <c:auto val="1"/>
        <c:lblAlgn val="ctr"/>
        <c:lblOffset val="0"/>
      </c:catAx>
      <c:valAx>
        <c:axId val="83473920"/>
        <c:scaling>
          <c:orientation val="minMax"/>
        </c:scaling>
        <c:axPos val="l"/>
        <c:majorGridlines>
          <c:spPr>
            <a:ln w="3175"/>
          </c:spPr>
        </c:majorGridlines>
        <c:numFmt formatCode="0%" sourceLinked="1"/>
        <c:tickLblPos val="nextTo"/>
        <c:spPr>
          <a:ln w="3175">
            <a:solidFill>
              <a:sysClr val="windowText" lastClr="000000">
                <a:tint val="75000"/>
                <a:shade val="95000"/>
                <a:satMod val="105000"/>
              </a:sysClr>
            </a:solidFill>
          </a:ln>
        </c:spPr>
        <c:txPr>
          <a:bodyPr/>
          <a:lstStyle/>
          <a:p>
            <a:pPr>
              <a:defRPr sz="800">
                <a:solidFill>
                  <a:srgbClr val="4A6782"/>
                </a:solidFill>
                <a:latin typeface="Verdana" pitchFamily="34" charset="0"/>
              </a:defRPr>
            </a:pPr>
            <a:endParaRPr lang="et-EE"/>
          </a:p>
        </c:txPr>
        <c:crossAx val="83472384"/>
        <c:crosses val="autoZero"/>
        <c:crossBetween val="between"/>
        <c:majorUnit val="0.2"/>
      </c:valAx>
    </c:plotArea>
    <c:legend>
      <c:legendPos val="t"/>
      <c:layout/>
      <c:txPr>
        <a:bodyPr/>
        <a:lstStyle/>
        <a:p>
          <a:pPr>
            <a:defRPr sz="900">
              <a:solidFill>
                <a:srgbClr val="4A6782"/>
              </a:solidFill>
              <a:latin typeface="Verdana" pitchFamily="34" charset="0"/>
            </a:defRPr>
          </a:pPr>
          <a:endParaRPr lang="et-EE"/>
        </a:p>
      </c:txPr>
    </c:legend>
    <c:plotVisOnly val="1"/>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t-EE"/>
  <c:chart>
    <c:plotArea>
      <c:layout>
        <c:manualLayout>
          <c:layoutTarget val="inner"/>
          <c:xMode val="edge"/>
          <c:yMode val="edge"/>
          <c:x val="0.29752146156557746"/>
          <c:y val="0.18218659497286771"/>
          <c:w val="0.42424356556572185"/>
          <c:h val="0.62348301390714733"/>
        </c:manualLayout>
      </c:layout>
      <c:pieChart>
        <c:varyColors val="1"/>
        <c:ser>
          <c:idx val="0"/>
          <c:order val="0"/>
          <c:spPr>
            <a:solidFill>
              <a:srgbClr val="9999FF"/>
            </a:solidFill>
            <a:ln w="12700">
              <a:solidFill>
                <a:srgbClr val="000000"/>
              </a:solidFill>
              <a:prstDash val="solid"/>
            </a:ln>
          </c:spPr>
          <c:dPt>
            <c:idx val="0"/>
            <c:spPr>
              <a:gradFill rotWithShape="0">
                <a:gsLst>
                  <a:gs pos="0">
                    <a:srgbClr val="00CCFF">
                      <a:gamma/>
                      <a:shade val="46275"/>
                      <a:invGamma/>
                    </a:srgbClr>
                  </a:gs>
                  <a:gs pos="50000">
                    <a:srgbClr val="00CCFF"/>
                  </a:gs>
                  <a:gs pos="100000">
                    <a:srgbClr val="00CCFF">
                      <a:gamma/>
                      <a:shade val="46275"/>
                      <a:invGamma/>
                    </a:srgbClr>
                  </a:gs>
                </a:gsLst>
                <a:lin ang="2700000" scaled="1"/>
              </a:gradFill>
              <a:ln w="25400">
                <a:noFill/>
              </a:ln>
            </c:spPr>
          </c:dPt>
          <c:dPt>
            <c:idx val="1"/>
            <c:spPr>
              <a:gradFill rotWithShape="0">
                <a:gsLst>
                  <a:gs pos="0">
                    <a:srgbClr val="FFCC00">
                      <a:gamma/>
                      <a:shade val="46275"/>
                      <a:invGamma/>
                    </a:srgbClr>
                  </a:gs>
                  <a:gs pos="100000">
                    <a:srgbClr val="FFCC00"/>
                  </a:gs>
                </a:gsLst>
                <a:lin ang="2700000" scaled="1"/>
              </a:gradFill>
              <a:ln w="25400">
                <a:noFill/>
              </a:ln>
            </c:spPr>
          </c:dPt>
          <c:dLbls>
            <c:dLbl>
              <c:idx val="0"/>
              <c:layout>
                <c:manualLayout>
                  <c:x val="-0.14890207954774962"/>
                  <c:y val="9.5867499321205765E-2"/>
                </c:manualLayout>
              </c:layout>
              <c:dLblPos val="bestFit"/>
              <c:showCatName val="1"/>
              <c:showPercent val="1"/>
            </c:dLbl>
            <c:dLbl>
              <c:idx val="1"/>
              <c:layout>
                <c:manualLayout>
                  <c:x val="0.20768382798303986"/>
                  <c:y val="-9.2336561378103643E-2"/>
                </c:manualLayout>
              </c:layout>
              <c:dLblPos val="bestFit"/>
              <c:showCatName val="1"/>
              <c:showPercent val="1"/>
            </c:dLbl>
            <c:numFmt formatCode="0%" sourceLinked="0"/>
            <c:txPr>
              <a:bodyPr/>
              <a:lstStyle/>
              <a:p>
                <a:pPr>
                  <a:defRPr>
                    <a:solidFill>
                      <a:schemeClr val="tx1">
                        <a:lumMod val="75000"/>
                        <a:lumOff val="25000"/>
                      </a:schemeClr>
                    </a:solidFill>
                  </a:defRPr>
                </a:pPr>
                <a:endParaRPr lang="et-EE"/>
              </a:p>
            </c:txPr>
            <c:dLblPos val="bestFit"/>
            <c:showCatName val="1"/>
            <c:showPercent val="1"/>
          </c:dLbls>
          <c:cat>
            <c:strRef>
              <c:f>'Elion market'!$A$45:$A$46</c:f>
              <c:strCache>
                <c:ptCount val="2"/>
                <c:pt idx="0">
                  <c:v>Elion</c:v>
                </c:pt>
                <c:pt idx="1">
                  <c:v>Others</c:v>
                </c:pt>
              </c:strCache>
            </c:strRef>
          </c:cat>
          <c:val>
            <c:numRef>
              <c:f>'Elion market'!$D$45:$D$46</c:f>
              <c:numCache>
                <c:formatCode>0.0</c:formatCode>
                <c:ptCount val="2"/>
                <c:pt idx="0">
                  <c:v>29</c:v>
                </c:pt>
                <c:pt idx="1">
                  <c:v>71</c:v>
                </c:pt>
              </c:numCache>
            </c:numRef>
          </c:val>
        </c:ser>
        <c:dLbls>
          <c:showCatName val="1"/>
          <c:showPercent val="1"/>
        </c:dLbls>
        <c:firstSliceAng val="0"/>
      </c:pieChart>
      <c:spPr>
        <a:noFill/>
        <a:ln w="25400">
          <a:noFill/>
        </a:ln>
      </c:spPr>
    </c:plotArea>
    <c:plotVisOnly val="1"/>
    <c:dispBlanksAs val="zero"/>
  </c:chart>
  <c:spPr>
    <a:noFill/>
    <a:ln w="9525">
      <a:noFill/>
    </a:ln>
  </c:spPr>
  <c:txPr>
    <a:bodyPr/>
    <a:lstStyle/>
    <a:p>
      <a:pPr>
        <a:defRPr sz="900" b="1" i="0" u="none" strike="noStrike" baseline="0">
          <a:solidFill>
            <a:srgbClr val="808080"/>
          </a:solidFill>
          <a:latin typeface="Arial"/>
          <a:ea typeface="Arial"/>
          <a:cs typeface="Arial"/>
        </a:defRPr>
      </a:pPr>
      <a:endParaRPr lang="et-EE"/>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t-EE"/>
  <c:chart>
    <c:title>
      <c:tx>
        <c:rich>
          <a:bodyPr/>
          <a:lstStyle/>
          <a:p>
            <a:pPr>
              <a:defRPr>
                <a:solidFill>
                  <a:srgbClr val="4A6782"/>
                </a:solidFill>
              </a:defRPr>
            </a:pPr>
            <a:r>
              <a:rPr lang="et-EE" sz="1100">
                <a:solidFill>
                  <a:srgbClr val="4A6782"/>
                </a:solidFill>
                <a:latin typeface="Verdana" pitchFamily="34" charset="0"/>
              </a:rPr>
              <a:t>Consolidated net sales growth, Y-to-Y, %</a:t>
            </a:r>
          </a:p>
        </c:rich>
      </c:tx>
      <c:layout>
        <c:manualLayout>
          <c:xMode val="edge"/>
          <c:yMode val="edge"/>
          <c:x val="0.13055555555555537"/>
          <c:y val="0.53240740740740744"/>
        </c:manualLayout>
      </c:layout>
      <c:overlay val="1"/>
    </c:title>
    <c:plotArea>
      <c:layout/>
      <c:lineChart>
        <c:grouping val="stacked"/>
        <c:ser>
          <c:idx val="0"/>
          <c:order val="0"/>
          <c:spPr>
            <a:ln>
              <a:noFill/>
            </a:ln>
          </c:spPr>
          <c:marker>
            <c:symbol val="triangle"/>
            <c:size val="12"/>
            <c:spPr>
              <a:solidFill>
                <a:srgbClr val="008000"/>
              </a:solidFill>
            </c:spPr>
          </c:marker>
          <c:dLbls>
            <c:dLbl>
              <c:idx val="0"/>
              <c:layout/>
              <c:tx>
                <c:rich>
                  <a:bodyPr/>
                  <a:lstStyle/>
                  <a:p>
                    <a:r>
                      <a:rPr lang="en-US"/>
                      <a:t>-1</a:t>
                    </a:r>
                    <a:r>
                      <a:rPr lang="et-EE"/>
                      <a:t>.</a:t>
                    </a:r>
                    <a:r>
                      <a:rPr lang="en-US"/>
                      <a:t>0%</a:t>
                    </a:r>
                  </a:p>
                </c:rich>
              </c:tx>
              <c:dLblPos val="t"/>
              <c:showVal val="1"/>
            </c:dLbl>
            <c:dLbl>
              <c:idx val="1"/>
              <c:layout/>
              <c:tx>
                <c:rich>
                  <a:bodyPr/>
                  <a:lstStyle/>
                  <a:p>
                    <a:r>
                      <a:rPr lang="en-US"/>
                      <a:t>-2</a:t>
                    </a:r>
                    <a:r>
                      <a:rPr lang="et-EE"/>
                      <a:t>.</a:t>
                    </a:r>
                    <a:r>
                      <a:rPr lang="en-US"/>
                      <a:t>9%</a:t>
                    </a:r>
                  </a:p>
                </c:rich>
              </c:tx>
              <c:dLblPos val="t"/>
              <c:showVal val="1"/>
            </c:dLbl>
            <c:dLbl>
              <c:idx val="2"/>
              <c:layout/>
              <c:tx>
                <c:rich>
                  <a:bodyPr/>
                  <a:lstStyle/>
                  <a:p>
                    <a:r>
                      <a:rPr lang="en-US"/>
                      <a:t>0</a:t>
                    </a:r>
                    <a:r>
                      <a:rPr lang="et-EE"/>
                      <a:t>.</a:t>
                    </a:r>
                    <a:r>
                      <a:rPr lang="en-US"/>
                      <a:t>2%</a:t>
                    </a:r>
                  </a:p>
                </c:rich>
              </c:tx>
              <c:dLblPos val="t"/>
              <c:showVal val="1"/>
            </c:dLbl>
            <c:dLbl>
              <c:idx val="3"/>
              <c:layout/>
              <c:tx>
                <c:rich>
                  <a:bodyPr/>
                  <a:lstStyle/>
                  <a:p>
                    <a:r>
                      <a:rPr lang="en-US"/>
                      <a:t>-10</a:t>
                    </a:r>
                    <a:r>
                      <a:rPr lang="et-EE"/>
                      <a:t>.</a:t>
                    </a:r>
                    <a:r>
                      <a:rPr lang="en-US"/>
                      <a:t>0%</a:t>
                    </a:r>
                  </a:p>
                </c:rich>
              </c:tx>
              <c:dLblPos val="t"/>
              <c:showVal val="1"/>
            </c:dLbl>
            <c:dLbl>
              <c:idx val="4"/>
              <c:layout/>
              <c:tx>
                <c:rich>
                  <a:bodyPr/>
                  <a:lstStyle/>
                  <a:p>
                    <a:r>
                      <a:rPr lang="en-US"/>
                      <a:t>-13</a:t>
                    </a:r>
                    <a:r>
                      <a:rPr lang="et-EE"/>
                      <a:t>.</a:t>
                    </a:r>
                    <a:r>
                      <a:rPr lang="en-US"/>
                      <a:t>9%</a:t>
                    </a:r>
                  </a:p>
                </c:rich>
              </c:tx>
              <c:dLblPos val="t"/>
              <c:showVal val="1"/>
            </c:dLbl>
            <c:txPr>
              <a:bodyPr/>
              <a:lstStyle/>
              <a:p>
                <a:pPr>
                  <a:defRPr sz="800" b="1">
                    <a:solidFill>
                      <a:srgbClr val="4A6782"/>
                    </a:solidFill>
                    <a:latin typeface="Verdana" pitchFamily="34" charset="0"/>
                  </a:defRPr>
                </a:pPr>
                <a:endParaRPr lang="et-EE"/>
              </a:p>
            </c:txPr>
            <c:dLblPos val="t"/>
            <c:showVal val="1"/>
          </c:dLbls>
          <c:cat>
            <c:strRef>
              <c:f>Sales!$B$15:$F$15</c:f>
              <c:strCache>
                <c:ptCount val="5"/>
                <c:pt idx="0">
                  <c:v>Q2 2008</c:v>
                </c:pt>
                <c:pt idx="1">
                  <c:v>Q3 2008</c:v>
                </c:pt>
                <c:pt idx="2">
                  <c:v>Q4 2008</c:v>
                </c:pt>
                <c:pt idx="3">
                  <c:v>Q1 2009</c:v>
                </c:pt>
                <c:pt idx="4">
                  <c:v>Q2 2009</c:v>
                </c:pt>
              </c:strCache>
            </c:strRef>
          </c:cat>
          <c:val>
            <c:numRef>
              <c:f>Sales!$B$16:$F$16</c:f>
              <c:numCache>
                <c:formatCode>0.0%</c:formatCode>
                <c:ptCount val="5"/>
                <c:pt idx="0">
                  <c:v>-9.9270293481427147E-3</c:v>
                </c:pt>
                <c:pt idx="1">
                  <c:v>-2.8781130577692392E-2</c:v>
                </c:pt>
                <c:pt idx="2">
                  <c:v>1.9423489934167245E-3</c:v>
                </c:pt>
                <c:pt idx="3">
                  <c:v>-9.9508618557979239E-2</c:v>
                </c:pt>
                <c:pt idx="4">
                  <c:v>-0.13886531079206033</c:v>
                </c:pt>
              </c:numCache>
            </c:numRef>
          </c:val>
        </c:ser>
        <c:dLbls>
          <c:showVal val="1"/>
        </c:dLbls>
        <c:marker val="1"/>
        <c:axId val="83882752"/>
        <c:axId val="83884288"/>
      </c:lineChart>
      <c:catAx>
        <c:axId val="83882752"/>
        <c:scaling>
          <c:orientation val="minMax"/>
        </c:scaling>
        <c:axPos val="b"/>
        <c:tickLblPos val="low"/>
        <c:spPr>
          <a:ln>
            <a:noFill/>
          </a:ln>
        </c:spPr>
        <c:txPr>
          <a:bodyPr anchor="t" anchorCtr="0"/>
          <a:lstStyle/>
          <a:p>
            <a:pPr>
              <a:defRPr sz="800" b="1">
                <a:solidFill>
                  <a:srgbClr val="4A6782"/>
                </a:solidFill>
                <a:latin typeface="Verdana" pitchFamily="34" charset="0"/>
              </a:defRPr>
            </a:pPr>
            <a:endParaRPr lang="et-EE"/>
          </a:p>
        </c:txPr>
        <c:crossAx val="83884288"/>
        <c:crosses val="autoZero"/>
        <c:auto val="1"/>
        <c:lblAlgn val="ctr"/>
        <c:lblOffset val="5"/>
      </c:catAx>
      <c:valAx>
        <c:axId val="83884288"/>
        <c:scaling>
          <c:orientation val="minMax"/>
          <c:max val="1.2"/>
          <c:min val="-0.15000000000000024"/>
        </c:scaling>
        <c:delete val="1"/>
        <c:axPos val="l"/>
        <c:numFmt formatCode="0.0%" sourceLinked="1"/>
        <c:tickLblPos val="nextTo"/>
        <c:crossAx val="83882752"/>
        <c:crosses val="autoZero"/>
        <c:crossBetween val="between"/>
        <c:majorUnit val="0.5"/>
      </c:valAx>
      <c:spPr>
        <a:ln>
          <a:noFill/>
        </a:ln>
      </c:spPr>
    </c:plotArea>
    <c:plotVisOnly val="1"/>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t-EE"/>
  <c:chart>
    <c:title>
      <c:tx>
        <c:rich>
          <a:bodyPr/>
          <a:lstStyle/>
          <a:p>
            <a:pPr>
              <a:defRPr>
                <a:solidFill>
                  <a:srgbClr val="4A6782"/>
                </a:solidFill>
              </a:defRPr>
            </a:pPr>
            <a:r>
              <a:rPr lang="et-EE" sz="1100">
                <a:solidFill>
                  <a:srgbClr val="4A6782"/>
                </a:solidFill>
                <a:latin typeface="Verdana" pitchFamily="34" charset="0"/>
              </a:rPr>
              <a:t>Consolidated OPEX growth, Y-to-Y, %</a:t>
            </a:r>
          </a:p>
        </c:rich>
      </c:tx>
      <c:layout>
        <c:manualLayout>
          <c:xMode val="edge"/>
          <c:yMode val="edge"/>
          <c:x val="0.14444444444444945"/>
          <c:y val="0.32407407407408362"/>
        </c:manualLayout>
      </c:layout>
      <c:overlay val="1"/>
    </c:title>
    <c:plotArea>
      <c:layout>
        <c:manualLayout>
          <c:layoutTarget val="inner"/>
          <c:xMode val="edge"/>
          <c:yMode val="edge"/>
          <c:x val="3.0555555555555582E-2"/>
          <c:y val="5.0925925925925923E-2"/>
          <c:w val="0.93888888888889743"/>
          <c:h val="0.64626531058619197"/>
        </c:manualLayout>
      </c:layout>
      <c:lineChart>
        <c:grouping val="stacked"/>
        <c:ser>
          <c:idx val="0"/>
          <c:order val="0"/>
          <c:spPr>
            <a:ln>
              <a:noFill/>
            </a:ln>
          </c:spPr>
          <c:marker>
            <c:symbol val="triangle"/>
            <c:size val="12"/>
            <c:spPr>
              <a:solidFill>
                <a:srgbClr val="FF9900"/>
              </a:solidFill>
            </c:spPr>
          </c:marker>
          <c:dLbls>
            <c:dLbl>
              <c:idx val="0"/>
              <c:layout/>
              <c:tx>
                <c:rich>
                  <a:bodyPr/>
                  <a:lstStyle/>
                  <a:p>
                    <a:r>
                      <a:rPr lang="en-US"/>
                      <a:t>-3</a:t>
                    </a:r>
                    <a:r>
                      <a:rPr lang="et-EE"/>
                      <a:t>.</a:t>
                    </a:r>
                    <a:r>
                      <a:rPr lang="en-US"/>
                      <a:t>4%</a:t>
                    </a:r>
                  </a:p>
                </c:rich>
              </c:tx>
              <c:dLblPos val="t"/>
              <c:showVal val="1"/>
            </c:dLbl>
            <c:dLbl>
              <c:idx val="1"/>
              <c:layout/>
              <c:tx>
                <c:rich>
                  <a:bodyPr/>
                  <a:lstStyle/>
                  <a:p>
                    <a:r>
                      <a:rPr lang="en-US"/>
                      <a:t>-5</a:t>
                    </a:r>
                    <a:r>
                      <a:rPr lang="et-EE"/>
                      <a:t>.</a:t>
                    </a:r>
                    <a:r>
                      <a:rPr lang="en-US"/>
                      <a:t>2%</a:t>
                    </a:r>
                  </a:p>
                </c:rich>
              </c:tx>
              <c:dLblPos val="t"/>
              <c:showVal val="1"/>
            </c:dLbl>
            <c:dLbl>
              <c:idx val="2"/>
              <c:layout/>
              <c:tx>
                <c:rich>
                  <a:bodyPr/>
                  <a:lstStyle/>
                  <a:p>
                    <a:r>
                      <a:rPr lang="en-US"/>
                      <a:t>4</a:t>
                    </a:r>
                    <a:r>
                      <a:rPr lang="et-EE"/>
                      <a:t>.</a:t>
                    </a:r>
                    <a:r>
                      <a:rPr lang="en-US"/>
                      <a:t>6%</a:t>
                    </a:r>
                  </a:p>
                </c:rich>
              </c:tx>
              <c:dLblPos val="t"/>
              <c:showVal val="1"/>
            </c:dLbl>
            <c:dLbl>
              <c:idx val="3"/>
              <c:layout/>
              <c:tx>
                <c:rich>
                  <a:bodyPr/>
                  <a:lstStyle/>
                  <a:p>
                    <a:r>
                      <a:rPr lang="en-US"/>
                      <a:t>-9</a:t>
                    </a:r>
                    <a:r>
                      <a:rPr lang="et-EE"/>
                      <a:t>.</a:t>
                    </a:r>
                    <a:r>
                      <a:rPr lang="en-US"/>
                      <a:t>6%</a:t>
                    </a:r>
                  </a:p>
                </c:rich>
              </c:tx>
              <c:dLblPos val="t"/>
              <c:showVal val="1"/>
            </c:dLbl>
            <c:dLbl>
              <c:idx val="4"/>
              <c:layout/>
              <c:tx>
                <c:rich>
                  <a:bodyPr/>
                  <a:lstStyle/>
                  <a:p>
                    <a:r>
                      <a:rPr lang="en-US"/>
                      <a:t>-14</a:t>
                    </a:r>
                    <a:r>
                      <a:rPr lang="et-EE"/>
                      <a:t>.</a:t>
                    </a:r>
                    <a:r>
                      <a:rPr lang="en-US"/>
                      <a:t>6%</a:t>
                    </a:r>
                  </a:p>
                </c:rich>
              </c:tx>
              <c:dLblPos val="t"/>
              <c:showVal val="1"/>
            </c:dLbl>
            <c:txPr>
              <a:bodyPr/>
              <a:lstStyle/>
              <a:p>
                <a:pPr>
                  <a:defRPr sz="800" b="1">
                    <a:solidFill>
                      <a:srgbClr val="4A6782"/>
                    </a:solidFill>
                    <a:latin typeface="Verdana" pitchFamily="34" charset="0"/>
                  </a:defRPr>
                </a:pPr>
                <a:endParaRPr lang="et-EE"/>
              </a:p>
            </c:txPr>
            <c:dLblPos val="t"/>
            <c:showVal val="1"/>
          </c:dLbls>
          <c:cat>
            <c:strRef>
              <c:f>OPEX!$B$13:$F$13</c:f>
              <c:strCache>
                <c:ptCount val="5"/>
                <c:pt idx="0">
                  <c:v>Q2 2008</c:v>
                </c:pt>
                <c:pt idx="1">
                  <c:v>Q3 2008</c:v>
                </c:pt>
                <c:pt idx="2">
                  <c:v>Q4 2008</c:v>
                </c:pt>
                <c:pt idx="3">
                  <c:v>Q1 2009</c:v>
                </c:pt>
                <c:pt idx="4">
                  <c:v>Q2 2009</c:v>
                </c:pt>
              </c:strCache>
            </c:strRef>
          </c:cat>
          <c:val>
            <c:numRef>
              <c:f>OPEX!$B$14:$F$14</c:f>
              <c:numCache>
                <c:formatCode>0.0%</c:formatCode>
                <c:ptCount val="5"/>
                <c:pt idx="0">
                  <c:v>-3.3676717996602996E-2</c:v>
                </c:pt>
                <c:pt idx="1">
                  <c:v>-5.1615269735635572E-2</c:v>
                </c:pt>
                <c:pt idx="2">
                  <c:v>4.5995423568918878E-2</c:v>
                </c:pt>
                <c:pt idx="3">
                  <c:v>-9.6241343034978444E-2</c:v>
                </c:pt>
                <c:pt idx="4">
                  <c:v>-0.14648731781628432</c:v>
                </c:pt>
              </c:numCache>
            </c:numRef>
          </c:val>
        </c:ser>
        <c:dLbls>
          <c:showVal val="1"/>
        </c:dLbls>
        <c:marker val="1"/>
        <c:axId val="83828096"/>
        <c:axId val="83809024"/>
      </c:lineChart>
      <c:catAx>
        <c:axId val="83828096"/>
        <c:scaling>
          <c:orientation val="minMax"/>
        </c:scaling>
        <c:axPos val="b"/>
        <c:tickLblPos val="low"/>
        <c:spPr>
          <a:ln>
            <a:noFill/>
          </a:ln>
        </c:spPr>
        <c:txPr>
          <a:bodyPr rot="0" anchor="t" anchorCtr="0"/>
          <a:lstStyle/>
          <a:p>
            <a:pPr>
              <a:defRPr sz="800" b="1">
                <a:solidFill>
                  <a:srgbClr val="4A6782"/>
                </a:solidFill>
                <a:latin typeface="Verdana" pitchFamily="34" charset="0"/>
              </a:defRPr>
            </a:pPr>
            <a:endParaRPr lang="et-EE"/>
          </a:p>
        </c:txPr>
        <c:crossAx val="83809024"/>
        <c:crosses val="autoZero"/>
        <c:auto val="1"/>
        <c:lblAlgn val="ctr"/>
        <c:lblOffset val="0"/>
      </c:catAx>
      <c:valAx>
        <c:axId val="83809024"/>
        <c:scaling>
          <c:orientation val="minMax"/>
          <c:max val="1.2"/>
          <c:min val="-0.2"/>
        </c:scaling>
        <c:delete val="1"/>
        <c:axPos val="l"/>
        <c:numFmt formatCode="0.0%" sourceLinked="1"/>
        <c:tickLblPos val="low"/>
        <c:crossAx val="83828096"/>
        <c:crosses val="autoZero"/>
        <c:crossBetween val="between"/>
        <c:majorUnit val="0.5"/>
      </c:valAx>
    </c:plotArea>
    <c:plotVisOnly val="1"/>
  </c:chart>
  <c:spPr>
    <a:ln>
      <a:no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t-EE"/>
  <c:chart>
    <c:title>
      <c:tx>
        <c:rich>
          <a:bodyPr/>
          <a:lstStyle/>
          <a:p>
            <a:pPr>
              <a:defRPr>
                <a:solidFill>
                  <a:srgbClr val="4A6782"/>
                </a:solidFill>
              </a:defRPr>
            </a:pPr>
            <a:r>
              <a:rPr lang="et-EE" sz="1100">
                <a:solidFill>
                  <a:srgbClr val="4A6782"/>
                </a:solidFill>
                <a:latin typeface="Verdana" pitchFamily="34" charset="0"/>
              </a:rPr>
              <a:t>Consolidated</a:t>
            </a:r>
            <a:r>
              <a:rPr lang="et-EE" sz="1100" baseline="0">
                <a:solidFill>
                  <a:srgbClr val="4A6782"/>
                </a:solidFill>
                <a:latin typeface="Verdana" pitchFamily="34" charset="0"/>
              </a:rPr>
              <a:t> EBITDA growth, Y-to-Y, %</a:t>
            </a:r>
            <a:endParaRPr lang="en-US" sz="1100">
              <a:solidFill>
                <a:srgbClr val="4A6782"/>
              </a:solidFill>
              <a:latin typeface="Verdana" pitchFamily="34" charset="0"/>
            </a:endParaRPr>
          </a:p>
        </c:rich>
      </c:tx>
      <c:layout>
        <c:manualLayout>
          <c:xMode val="edge"/>
          <c:yMode val="edge"/>
          <c:x val="0.12222222222222492"/>
          <c:y val="0.30092592592593342"/>
        </c:manualLayout>
      </c:layout>
      <c:overlay val="1"/>
    </c:title>
    <c:plotArea>
      <c:layout>
        <c:manualLayout>
          <c:layoutTarget val="inner"/>
          <c:xMode val="edge"/>
          <c:yMode val="edge"/>
          <c:x val="3.0555555555555582E-2"/>
          <c:y val="5.0925925925925923E-2"/>
          <c:w val="0.93888888888889765"/>
          <c:h val="0.64626531058619241"/>
        </c:manualLayout>
      </c:layout>
      <c:lineChart>
        <c:grouping val="stacked"/>
        <c:ser>
          <c:idx val="0"/>
          <c:order val="0"/>
          <c:spPr>
            <a:ln>
              <a:noFill/>
            </a:ln>
          </c:spPr>
          <c:marker>
            <c:symbol val="triangle"/>
            <c:size val="12"/>
            <c:spPr>
              <a:solidFill>
                <a:srgbClr val="006600"/>
              </a:solidFill>
            </c:spPr>
          </c:marker>
          <c:dLbls>
            <c:dLbl>
              <c:idx val="0"/>
              <c:layout/>
              <c:tx>
                <c:rich>
                  <a:bodyPr/>
                  <a:lstStyle/>
                  <a:p>
                    <a:r>
                      <a:rPr lang="en-US"/>
                      <a:t>3</a:t>
                    </a:r>
                    <a:r>
                      <a:rPr lang="et-EE"/>
                      <a:t>.</a:t>
                    </a:r>
                    <a:r>
                      <a:rPr lang="en-US"/>
                      <a:t>8%</a:t>
                    </a:r>
                  </a:p>
                </c:rich>
              </c:tx>
              <c:dLblPos val="t"/>
              <c:showVal val="1"/>
            </c:dLbl>
            <c:dLbl>
              <c:idx val="1"/>
              <c:layout/>
              <c:tx>
                <c:rich>
                  <a:bodyPr/>
                  <a:lstStyle/>
                  <a:p>
                    <a:r>
                      <a:rPr lang="en-US"/>
                      <a:t>0</a:t>
                    </a:r>
                    <a:r>
                      <a:rPr lang="et-EE"/>
                      <a:t>.</a:t>
                    </a:r>
                    <a:r>
                      <a:rPr lang="en-US"/>
                      <a:t>1%</a:t>
                    </a:r>
                  </a:p>
                </c:rich>
              </c:tx>
              <c:dLblPos val="t"/>
              <c:showVal val="1"/>
            </c:dLbl>
            <c:dLbl>
              <c:idx val="2"/>
              <c:layout/>
              <c:tx>
                <c:rich>
                  <a:bodyPr/>
                  <a:lstStyle/>
                  <a:p>
                    <a:r>
                      <a:rPr lang="en-US"/>
                      <a:t>-7</a:t>
                    </a:r>
                    <a:r>
                      <a:rPr lang="et-EE"/>
                      <a:t>.</a:t>
                    </a:r>
                    <a:r>
                      <a:rPr lang="en-US"/>
                      <a:t>9%</a:t>
                    </a:r>
                  </a:p>
                </c:rich>
              </c:tx>
              <c:dLblPos val="t"/>
              <c:showVal val="1"/>
            </c:dLbl>
            <c:dLbl>
              <c:idx val="3"/>
              <c:layout/>
              <c:tx>
                <c:rich>
                  <a:bodyPr/>
                  <a:lstStyle/>
                  <a:p>
                    <a:r>
                      <a:rPr lang="en-US"/>
                      <a:t>-10</a:t>
                    </a:r>
                    <a:r>
                      <a:rPr lang="et-EE"/>
                      <a:t>.</a:t>
                    </a:r>
                    <a:r>
                      <a:rPr lang="en-US"/>
                      <a:t>3%</a:t>
                    </a:r>
                  </a:p>
                </c:rich>
              </c:tx>
              <c:dLblPos val="t"/>
              <c:showVal val="1"/>
            </c:dLbl>
            <c:dLbl>
              <c:idx val="4"/>
              <c:layout/>
              <c:tx>
                <c:rich>
                  <a:bodyPr/>
                  <a:lstStyle/>
                  <a:p>
                    <a:r>
                      <a:rPr lang="en-US"/>
                      <a:t>-12</a:t>
                    </a:r>
                    <a:r>
                      <a:rPr lang="et-EE"/>
                      <a:t>.</a:t>
                    </a:r>
                    <a:r>
                      <a:rPr lang="en-US"/>
                      <a:t>6%</a:t>
                    </a:r>
                  </a:p>
                </c:rich>
              </c:tx>
              <c:dLblPos val="t"/>
              <c:showVal val="1"/>
            </c:dLbl>
            <c:txPr>
              <a:bodyPr/>
              <a:lstStyle/>
              <a:p>
                <a:pPr>
                  <a:defRPr sz="800" b="1">
                    <a:solidFill>
                      <a:srgbClr val="4A6782"/>
                    </a:solidFill>
                    <a:latin typeface="Verdana" pitchFamily="34" charset="0"/>
                  </a:defRPr>
                </a:pPr>
                <a:endParaRPr lang="et-EE"/>
              </a:p>
            </c:txPr>
            <c:dLblPos val="t"/>
            <c:showVal val="1"/>
          </c:dLbls>
          <c:cat>
            <c:strRef>
              <c:f>EBITDA!$B$6:$F$6</c:f>
              <c:strCache>
                <c:ptCount val="5"/>
                <c:pt idx="0">
                  <c:v>Q2 2008</c:v>
                </c:pt>
                <c:pt idx="1">
                  <c:v>Q3 2008</c:v>
                </c:pt>
                <c:pt idx="2">
                  <c:v>Q4 2008</c:v>
                </c:pt>
                <c:pt idx="3">
                  <c:v>Q1 2009</c:v>
                </c:pt>
                <c:pt idx="4">
                  <c:v>Q2 2009</c:v>
                </c:pt>
              </c:strCache>
            </c:strRef>
          </c:cat>
          <c:val>
            <c:numRef>
              <c:f>EBITDA!$B$7:$F$7</c:f>
              <c:numCache>
                <c:formatCode>0.0%</c:formatCode>
                <c:ptCount val="5"/>
                <c:pt idx="0">
                  <c:v>3.8330854980811013E-2</c:v>
                </c:pt>
                <c:pt idx="1">
                  <c:v>1.397734590689704E-3</c:v>
                </c:pt>
                <c:pt idx="2">
                  <c:v>-7.9251429602487211E-2</c:v>
                </c:pt>
                <c:pt idx="3">
                  <c:v>-0.10342950315085242</c:v>
                </c:pt>
                <c:pt idx="4">
                  <c:v>-0.12568938584190639</c:v>
                </c:pt>
              </c:numCache>
            </c:numRef>
          </c:val>
        </c:ser>
        <c:dLbls>
          <c:showVal val="1"/>
        </c:dLbls>
        <c:marker val="1"/>
        <c:axId val="83908096"/>
        <c:axId val="83909632"/>
      </c:lineChart>
      <c:catAx>
        <c:axId val="83908096"/>
        <c:scaling>
          <c:orientation val="minMax"/>
        </c:scaling>
        <c:axPos val="b"/>
        <c:tickLblPos val="low"/>
        <c:spPr>
          <a:ln>
            <a:noFill/>
          </a:ln>
        </c:spPr>
        <c:txPr>
          <a:bodyPr rot="0" anchor="t" anchorCtr="0"/>
          <a:lstStyle/>
          <a:p>
            <a:pPr>
              <a:defRPr sz="800" b="1">
                <a:solidFill>
                  <a:srgbClr val="4A6782"/>
                </a:solidFill>
                <a:latin typeface="Verdana" pitchFamily="34" charset="0"/>
              </a:defRPr>
            </a:pPr>
            <a:endParaRPr lang="et-EE"/>
          </a:p>
        </c:txPr>
        <c:crossAx val="83909632"/>
        <c:crosses val="autoZero"/>
        <c:auto val="1"/>
        <c:lblAlgn val="ctr"/>
        <c:lblOffset val="100"/>
        <c:tickLblSkip val="1"/>
      </c:catAx>
      <c:valAx>
        <c:axId val="83909632"/>
        <c:scaling>
          <c:orientation val="minMax"/>
          <c:max val="1.2"/>
          <c:min val="-0.2"/>
        </c:scaling>
        <c:delete val="1"/>
        <c:axPos val="l"/>
        <c:numFmt formatCode="0.0%" sourceLinked="1"/>
        <c:tickLblPos val="nextTo"/>
        <c:crossAx val="83908096"/>
        <c:crossesAt val="1"/>
        <c:crossBetween val="between"/>
        <c:majorUnit val="0.5"/>
      </c:valAx>
    </c:plotArea>
    <c:plotVisOnly val="1"/>
  </c:chart>
  <c:spPr>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t-EE"/>
  <c:chart>
    <c:title>
      <c:tx>
        <c:rich>
          <a:bodyPr/>
          <a:lstStyle/>
          <a:p>
            <a:pPr>
              <a:defRPr>
                <a:solidFill>
                  <a:srgbClr val="4A6782"/>
                </a:solidFill>
              </a:defRPr>
            </a:pPr>
            <a:r>
              <a:rPr lang="et-EE" sz="1100">
                <a:solidFill>
                  <a:srgbClr val="4A6782"/>
                </a:solidFill>
                <a:latin typeface="Verdana" pitchFamily="34" charset="0"/>
              </a:rPr>
              <a:t>EBITDA margin</a:t>
            </a:r>
          </a:p>
        </c:rich>
      </c:tx>
      <c:layout>
        <c:manualLayout>
          <c:xMode val="edge"/>
          <c:yMode val="edge"/>
          <c:x val="0.29006255468066588"/>
          <c:y val="0.125"/>
        </c:manualLayout>
      </c:layout>
      <c:overlay val="1"/>
    </c:title>
    <c:plotArea>
      <c:layout>
        <c:manualLayout>
          <c:layoutTarget val="inner"/>
          <c:xMode val="edge"/>
          <c:yMode val="edge"/>
          <c:x val="0.12536351706036739"/>
          <c:y val="6.5289442986293383E-2"/>
          <c:w val="0.52365026246720003"/>
          <c:h val="0.79822506561679785"/>
        </c:manualLayout>
      </c:layout>
      <c:lineChart>
        <c:grouping val="standard"/>
        <c:ser>
          <c:idx val="0"/>
          <c:order val="0"/>
          <c:tx>
            <c:strRef>
              <c:f>EBITDA!$A$10</c:f>
              <c:strCache>
                <c:ptCount val="1"/>
                <c:pt idx="0">
                  <c:v>Mobile communications segment</c:v>
                </c:pt>
              </c:strCache>
            </c:strRef>
          </c:tx>
          <c:spPr>
            <a:ln>
              <a:noFill/>
            </a:ln>
            <a:effectLst>
              <a:innerShdw blurRad="63500" dist="50800">
                <a:prstClr val="black">
                  <a:alpha val="50000"/>
                </a:prstClr>
              </a:innerShdw>
            </a:effectLst>
          </c:spPr>
          <c:marker>
            <c:symbol val="circle"/>
            <c:size val="7"/>
            <c:spPr>
              <a:solidFill>
                <a:srgbClr val="008000"/>
              </a:solidFill>
              <a:effectLst>
                <a:innerShdw blurRad="63500" dist="50800">
                  <a:prstClr val="black">
                    <a:alpha val="50000"/>
                  </a:prstClr>
                </a:innerShdw>
              </a:effectLst>
            </c:spPr>
          </c:marker>
          <c:dLbls>
            <c:dLbl>
              <c:idx val="0"/>
              <c:layout/>
              <c:tx>
                <c:rich>
                  <a:bodyPr/>
                  <a:lstStyle/>
                  <a:p>
                    <a:r>
                      <a:rPr lang="en-US">
                        <a:solidFill>
                          <a:srgbClr val="447339"/>
                        </a:solidFill>
                      </a:rPr>
                      <a:t>38</a:t>
                    </a:r>
                    <a:r>
                      <a:rPr lang="et-EE">
                        <a:solidFill>
                          <a:srgbClr val="447339"/>
                        </a:solidFill>
                      </a:rPr>
                      <a:t>.</a:t>
                    </a:r>
                    <a:r>
                      <a:rPr lang="en-US">
                        <a:solidFill>
                          <a:srgbClr val="447339"/>
                        </a:solidFill>
                      </a:rPr>
                      <a:t>9%</a:t>
                    </a:r>
                  </a:p>
                </c:rich>
              </c:tx>
              <c:dLblPos val="t"/>
              <c:showVal val="1"/>
            </c:dLbl>
            <c:dLbl>
              <c:idx val="1"/>
              <c:layout/>
              <c:tx>
                <c:rich>
                  <a:bodyPr/>
                  <a:lstStyle/>
                  <a:p>
                    <a:r>
                      <a:rPr lang="en-US">
                        <a:solidFill>
                          <a:srgbClr val="447339"/>
                        </a:solidFill>
                      </a:rPr>
                      <a:t>39</a:t>
                    </a:r>
                    <a:r>
                      <a:rPr lang="et-EE">
                        <a:solidFill>
                          <a:srgbClr val="447339"/>
                        </a:solidFill>
                      </a:rPr>
                      <a:t>.</a:t>
                    </a:r>
                    <a:r>
                      <a:rPr lang="en-US">
                        <a:solidFill>
                          <a:srgbClr val="447339"/>
                        </a:solidFill>
                      </a:rPr>
                      <a:t>6%</a:t>
                    </a:r>
                  </a:p>
                </c:rich>
              </c:tx>
              <c:dLblPos val="t"/>
              <c:showVal val="1"/>
            </c:dLbl>
            <c:dLbl>
              <c:idx val="2"/>
              <c:layout/>
              <c:tx>
                <c:rich>
                  <a:bodyPr/>
                  <a:lstStyle/>
                  <a:p>
                    <a:r>
                      <a:rPr lang="en-US">
                        <a:solidFill>
                          <a:srgbClr val="447339"/>
                        </a:solidFill>
                      </a:rPr>
                      <a:t>37</a:t>
                    </a:r>
                    <a:r>
                      <a:rPr lang="et-EE">
                        <a:solidFill>
                          <a:srgbClr val="447339"/>
                        </a:solidFill>
                      </a:rPr>
                      <a:t>.</a:t>
                    </a:r>
                    <a:r>
                      <a:rPr lang="en-US">
                        <a:solidFill>
                          <a:srgbClr val="447339"/>
                        </a:solidFill>
                      </a:rPr>
                      <a:t>4%</a:t>
                    </a:r>
                  </a:p>
                </c:rich>
              </c:tx>
              <c:dLblPos val="t"/>
              <c:showVal val="1"/>
            </c:dLbl>
            <c:dLbl>
              <c:idx val="3"/>
              <c:layout/>
              <c:tx>
                <c:rich>
                  <a:bodyPr/>
                  <a:lstStyle/>
                  <a:p>
                    <a:r>
                      <a:rPr lang="en-US">
                        <a:solidFill>
                          <a:srgbClr val="447339"/>
                        </a:solidFill>
                      </a:rPr>
                      <a:t>37</a:t>
                    </a:r>
                    <a:r>
                      <a:rPr lang="et-EE">
                        <a:solidFill>
                          <a:srgbClr val="447339"/>
                        </a:solidFill>
                      </a:rPr>
                      <a:t>.</a:t>
                    </a:r>
                    <a:r>
                      <a:rPr lang="en-US">
                        <a:solidFill>
                          <a:srgbClr val="447339"/>
                        </a:solidFill>
                      </a:rPr>
                      <a:t>0%</a:t>
                    </a:r>
                  </a:p>
                </c:rich>
              </c:tx>
              <c:dLblPos val="t"/>
              <c:showVal val="1"/>
            </c:dLbl>
            <c:dLbl>
              <c:idx val="4"/>
              <c:layout/>
              <c:tx>
                <c:rich>
                  <a:bodyPr/>
                  <a:lstStyle/>
                  <a:p>
                    <a:r>
                      <a:rPr lang="en-US">
                        <a:solidFill>
                          <a:srgbClr val="447339"/>
                        </a:solidFill>
                      </a:rPr>
                      <a:t>38</a:t>
                    </a:r>
                    <a:r>
                      <a:rPr lang="et-EE">
                        <a:solidFill>
                          <a:srgbClr val="447339"/>
                        </a:solidFill>
                      </a:rPr>
                      <a:t>.</a:t>
                    </a:r>
                    <a:r>
                      <a:rPr lang="en-US">
                        <a:solidFill>
                          <a:srgbClr val="447339"/>
                        </a:solidFill>
                      </a:rPr>
                      <a:t>9%</a:t>
                    </a:r>
                  </a:p>
                </c:rich>
              </c:tx>
              <c:dLblPos val="t"/>
              <c:showVal val="1"/>
            </c:dLbl>
            <c:txPr>
              <a:bodyPr/>
              <a:lstStyle/>
              <a:p>
                <a:pPr>
                  <a:defRPr sz="800" b="1">
                    <a:solidFill>
                      <a:srgbClr val="447339"/>
                    </a:solidFill>
                    <a:latin typeface="Verdana" pitchFamily="34" charset="0"/>
                  </a:defRPr>
                </a:pPr>
                <a:endParaRPr lang="et-EE"/>
              </a:p>
            </c:txPr>
            <c:dLblPos val="t"/>
            <c:showVal val="1"/>
          </c:dLbls>
          <c:cat>
            <c:strRef>
              <c:f>EBITDA!$B$9:$F$9</c:f>
              <c:strCache>
                <c:ptCount val="5"/>
                <c:pt idx="0">
                  <c:v>Q2 2008</c:v>
                </c:pt>
                <c:pt idx="1">
                  <c:v>Q3 2008</c:v>
                </c:pt>
                <c:pt idx="2">
                  <c:v>Q4 2008</c:v>
                </c:pt>
                <c:pt idx="3">
                  <c:v>Q1 2009</c:v>
                </c:pt>
                <c:pt idx="4">
                  <c:v>Q2 2009</c:v>
                </c:pt>
              </c:strCache>
            </c:strRef>
          </c:cat>
          <c:val>
            <c:numRef>
              <c:f>EBITDA!$B$10:$F$10</c:f>
              <c:numCache>
                <c:formatCode>0.0%</c:formatCode>
                <c:ptCount val="5"/>
                <c:pt idx="0">
                  <c:v>0.38872604998481863</c:v>
                </c:pt>
                <c:pt idx="1">
                  <c:v>0.39620142207234121</c:v>
                </c:pt>
                <c:pt idx="2">
                  <c:v>0.37351432408589558</c:v>
                </c:pt>
                <c:pt idx="3">
                  <c:v>0.37023486282942214</c:v>
                </c:pt>
                <c:pt idx="4">
                  <c:v>0.38859692664881001</c:v>
                </c:pt>
              </c:numCache>
            </c:numRef>
          </c:val>
        </c:ser>
        <c:ser>
          <c:idx val="1"/>
          <c:order val="1"/>
          <c:tx>
            <c:strRef>
              <c:f>EBITDA!$A$11</c:f>
              <c:strCache>
                <c:ptCount val="1"/>
                <c:pt idx="0">
                  <c:v>Broadband services segment</c:v>
                </c:pt>
              </c:strCache>
            </c:strRef>
          </c:tx>
          <c:spPr>
            <a:ln>
              <a:noFill/>
            </a:ln>
            <a:effectLst>
              <a:innerShdw blurRad="63500" dist="50800">
                <a:prstClr val="black">
                  <a:alpha val="50000"/>
                </a:prstClr>
              </a:innerShdw>
            </a:effectLst>
          </c:spPr>
          <c:marker>
            <c:symbol val="square"/>
            <c:size val="7"/>
            <c:spPr>
              <a:solidFill>
                <a:srgbClr val="9966FF"/>
              </a:solidFill>
              <a:ln>
                <a:noFill/>
              </a:ln>
              <a:effectLst>
                <a:innerShdw blurRad="63500" dist="50800">
                  <a:prstClr val="black">
                    <a:alpha val="50000"/>
                  </a:prstClr>
                </a:innerShdw>
              </a:effectLst>
            </c:spPr>
          </c:marker>
          <c:dLbls>
            <c:dLbl>
              <c:idx val="0"/>
              <c:layout/>
              <c:tx>
                <c:rich>
                  <a:bodyPr/>
                  <a:lstStyle/>
                  <a:p>
                    <a:r>
                      <a:rPr lang="en-US">
                        <a:solidFill>
                          <a:srgbClr val="000066"/>
                        </a:solidFill>
                      </a:rPr>
                      <a:t>30</a:t>
                    </a:r>
                    <a:r>
                      <a:rPr lang="et-EE">
                        <a:solidFill>
                          <a:srgbClr val="000066"/>
                        </a:solidFill>
                      </a:rPr>
                      <a:t>.</a:t>
                    </a:r>
                    <a:r>
                      <a:rPr lang="en-US">
                        <a:solidFill>
                          <a:srgbClr val="000066"/>
                        </a:solidFill>
                      </a:rPr>
                      <a:t>6%</a:t>
                    </a:r>
                  </a:p>
                </c:rich>
              </c:tx>
              <c:dLblPos val="b"/>
              <c:showVal val="1"/>
            </c:dLbl>
            <c:dLbl>
              <c:idx val="1"/>
              <c:layout/>
              <c:tx>
                <c:rich>
                  <a:bodyPr/>
                  <a:lstStyle/>
                  <a:p>
                    <a:r>
                      <a:rPr lang="en-US">
                        <a:solidFill>
                          <a:srgbClr val="000066"/>
                        </a:solidFill>
                      </a:rPr>
                      <a:t>27</a:t>
                    </a:r>
                    <a:r>
                      <a:rPr lang="et-EE">
                        <a:solidFill>
                          <a:srgbClr val="000066"/>
                        </a:solidFill>
                      </a:rPr>
                      <a:t>.</a:t>
                    </a:r>
                    <a:r>
                      <a:rPr lang="en-US">
                        <a:solidFill>
                          <a:srgbClr val="000066"/>
                        </a:solidFill>
                      </a:rPr>
                      <a:t>9%</a:t>
                    </a:r>
                  </a:p>
                </c:rich>
              </c:tx>
              <c:dLblPos val="b"/>
              <c:showVal val="1"/>
            </c:dLbl>
            <c:dLbl>
              <c:idx val="2"/>
              <c:layout/>
              <c:tx>
                <c:rich>
                  <a:bodyPr/>
                  <a:lstStyle/>
                  <a:p>
                    <a:r>
                      <a:rPr lang="en-US">
                        <a:solidFill>
                          <a:srgbClr val="000066"/>
                        </a:solidFill>
                      </a:rPr>
                      <a:t>22</a:t>
                    </a:r>
                    <a:r>
                      <a:rPr lang="et-EE">
                        <a:solidFill>
                          <a:srgbClr val="000066"/>
                        </a:solidFill>
                      </a:rPr>
                      <a:t>.</a:t>
                    </a:r>
                    <a:r>
                      <a:rPr lang="en-US">
                        <a:solidFill>
                          <a:srgbClr val="000066"/>
                        </a:solidFill>
                      </a:rPr>
                      <a:t>8%</a:t>
                    </a:r>
                  </a:p>
                </c:rich>
              </c:tx>
              <c:dLblPos val="b"/>
              <c:showVal val="1"/>
            </c:dLbl>
            <c:dLbl>
              <c:idx val="3"/>
              <c:layout/>
              <c:tx>
                <c:rich>
                  <a:bodyPr/>
                  <a:lstStyle/>
                  <a:p>
                    <a:r>
                      <a:rPr lang="en-US">
                        <a:solidFill>
                          <a:srgbClr val="000066"/>
                        </a:solidFill>
                      </a:rPr>
                      <a:t>34</a:t>
                    </a:r>
                    <a:r>
                      <a:rPr lang="et-EE">
                        <a:solidFill>
                          <a:srgbClr val="000066"/>
                        </a:solidFill>
                      </a:rPr>
                      <a:t>.</a:t>
                    </a:r>
                    <a:r>
                      <a:rPr lang="en-US">
                        <a:solidFill>
                          <a:srgbClr val="000066"/>
                        </a:solidFill>
                      </a:rPr>
                      <a:t>1%</a:t>
                    </a:r>
                  </a:p>
                </c:rich>
              </c:tx>
              <c:dLblPos val="b"/>
              <c:showVal val="1"/>
            </c:dLbl>
            <c:dLbl>
              <c:idx val="4"/>
              <c:layout/>
              <c:tx>
                <c:rich>
                  <a:bodyPr/>
                  <a:lstStyle/>
                  <a:p>
                    <a:r>
                      <a:rPr lang="en-US">
                        <a:solidFill>
                          <a:srgbClr val="000066"/>
                        </a:solidFill>
                      </a:rPr>
                      <a:t>31</a:t>
                    </a:r>
                    <a:r>
                      <a:rPr lang="et-EE">
                        <a:solidFill>
                          <a:srgbClr val="000066"/>
                        </a:solidFill>
                      </a:rPr>
                      <a:t>.</a:t>
                    </a:r>
                    <a:r>
                      <a:rPr lang="en-US">
                        <a:solidFill>
                          <a:srgbClr val="000066"/>
                        </a:solidFill>
                      </a:rPr>
                      <a:t>7%</a:t>
                    </a:r>
                  </a:p>
                </c:rich>
              </c:tx>
              <c:dLblPos val="b"/>
              <c:showVal val="1"/>
            </c:dLbl>
            <c:txPr>
              <a:bodyPr/>
              <a:lstStyle/>
              <a:p>
                <a:pPr>
                  <a:defRPr sz="800" b="1">
                    <a:solidFill>
                      <a:srgbClr val="000066"/>
                    </a:solidFill>
                    <a:latin typeface="Verdana" pitchFamily="34" charset="0"/>
                  </a:defRPr>
                </a:pPr>
                <a:endParaRPr lang="et-EE"/>
              </a:p>
            </c:txPr>
            <c:dLblPos val="b"/>
            <c:showVal val="1"/>
          </c:dLbls>
          <c:cat>
            <c:strRef>
              <c:f>EBITDA!$B$9:$F$9</c:f>
              <c:strCache>
                <c:ptCount val="5"/>
                <c:pt idx="0">
                  <c:v>Q2 2008</c:v>
                </c:pt>
                <c:pt idx="1">
                  <c:v>Q3 2008</c:v>
                </c:pt>
                <c:pt idx="2">
                  <c:v>Q4 2008</c:v>
                </c:pt>
                <c:pt idx="3">
                  <c:v>Q1 2009</c:v>
                </c:pt>
                <c:pt idx="4">
                  <c:v>Q2 2009</c:v>
                </c:pt>
              </c:strCache>
            </c:strRef>
          </c:cat>
          <c:val>
            <c:numRef>
              <c:f>EBITDA!$B$11:$F$11</c:f>
              <c:numCache>
                <c:formatCode>0.0%</c:formatCode>
                <c:ptCount val="5"/>
                <c:pt idx="0">
                  <c:v>0.30574131058114329</c:v>
                </c:pt>
                <c:pt idx="1">
                  <c:v>0.2790312942450065</c:v>
                </c:pt>
                <c:pt idx="2">
                  <c:v>0.22808897381233367</c:v>
                </c:pt>
                <c:pt idx="3">
                  <c:v>0.34117267909624127</c:v>
                </c:pt>
                <c:pt idx="4">
                  <c:v>0.31658145583896208</c:v>
                </c:pt>
              </c:numCache>
            </c:numRef>
          </c:val>
        </c:ser>
        <c:marker val="1"/>
        <c:axId val="84058112"/>
        <c:axId val="84059648"/>
      </c:lineChart>
      <c:catAx>
        <c:axId val="84058112"/>
        <c:scaling>
          <c:orientation val="minMax"/>
        </c:scaling>
        <c:axPos val="b"/>
        <c:tickLblPos val="nextTo"/>
        <c:spPr>
          <a:ln>
            <a:noFill/>
          </a:ln>
        </c:spPr>
        <c:txPr>
          <a:bodyPr/>
          <a:lstStyle/>
          <a:p>
            <a:pPr>
              <a:defRPr sz="700" b="1">
                <a:solidFill>
                  <a:srgbClr val="4A6782"/>
                </a:solidFill>
                <a:latin typeface="Verdana" pitchFamily="34" charset="0"/>
              </a:defRPr>
            </a:pPr>
            <a:endParaRPr lang="et-EE"/>
          </a:p>
        </c:txPr>
        <c:crossAx val="84059648"/>
        <c:crosses val="autoZero"/>
        <c:auto val="1"/>
        <c:lblAlgn val="ctr"/>
        <c:lblOffset val="100"/>
      </c:catAx>
      <c:valAx>
        <c:axId val="84059648"/>
        <c:scaling>
          <c:orientation val="minMax"/>
          <c:max val="0.5"/>
          <c:min val="0.2"/>
        </c:scaling>
        <c:delete val="1"/>
        <c:axPos val="l"/>
        <c:numFmt formatCode="0.0%" sourceLinked="1"/>
        <c:tickLblPos val="nextTo"/>
        <c:crossAx val="84058112"/>
        <c:crosses val="autoZero"/>
        <c:crossBetween val="between"/>
        <c:majorUnit val="1.0000000000000005E-2"/>
      </c:valAx>
    </c:plotArea>
    <c:legend>
      <c:legendPos val="r"/>
      <c:layout>
        <c:manualLayout>
          <c:xMode val="edge"/>
          <c:yMode val="edge"/>
          <c:x val="0.68160411198600179"/>
          <c:y val="0.38307669874599742"/>
          <c:w val="0.23228477690288715"/>
          <c:h val="0.47921697287839032"/>
        </c:manualLayout>
      </c:layout>
      <c:txPr>
        <a:bodyPr/>
        <a:lstStyle/>
        <a:p>
          <a:pPr>
            <a:defRPr sz="800">
              <a:solidFill>
                <a:srgbClr val="4A6782"/>
              </a:solidFill>
              <a:latin typeface="Verdana" pitchFamily="34" charset="0"/>
            </a:defRPr>
          </a:pPr>
          <a:endParaRPr lang="et-EE"/>
        </a:p>
      </c:txPr>
    </c:legend>
    <c:plotVisOnly val="1"/>
  </c:chart>
  <c:spPr>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2.emf"/></Relationships>
</file>

<file path=ppt/drawings/drawing1.xml><?xml version="1.0" encoding="utf-8"?>
<c:userShapes xmlns:c="http://schemas.openxmlformats.org/drawingml/2006/chart">
  <cdr:relSizeAnchor xmlns:cdr="http://schemas.openxmlformats.org/drawingml/2006/chartDrawing">
    <cdr:from>
      <cdr:x>0.14423</cdr:x>
      <cdr:y>0.11494</cdr:y>
    </cdr:from>
    <cdr:to>
      <cdr:x>0.88904</cdr:x>
      <cdr:y>0.25287</cdr:y>
    </cdr:to>
    <cdr:sp macro="" textlink="">
      <cdr:nvSpPr>
        <cdr:cNvPr id="3" name="TextBox 2"/>
        <cdr:cNvSpPr txBox="1"/>
      </cdr:nvSpPr>
      <cdr:spPr>
        <a:xfrm xmlns:a="http://schemas.openxmlformats.org/drawingml/2006/main">
          <a:off x="357190" y="285752"/>
          <a:ext cx="1844522" cy="342897"/>
        </a:xfrm>
        <a:prstGeom xmlns:a="http://schemas.openxmlformats.org/drawingml/2006/main" prst="rect">
          <a:avLst/>
        </a:prstGeom>
      </cdr:spPr>
      <cdr:txBody>
        <a:bodyPr xmlns:a="http://schemas.openxmlformats.org/drawingml/2006/main" wrap="square" rtlCol="0" anchor="ctr"/>
        <a:lstStyle xmlns:a="http://schemas.openxmlformats.org/drawingml/2006/main"/>
        <a:p xmlns:a="http://schemas.openxmlformats.org/drawingml/2006/main">
          <a:pPr algn="ctr"/>
          <a:r>
            <a:rPr lang="en-US" sz="1200" dirty="0" smtClean="0">
              <a:solidFill>
                <a:srgbClr val="4A6782"/>
              </a:solidFill>
              <a:latin typeface="Verdana" pitchFamily="34" charset="0"/>
            </a:rPr>
            <a:t>54% of permanent Internet connections</a:t>
          </a:r>
          <a:endParaRPr lang="en-US" sz="1200" dirty="0">
            <a:solidFill>
              <a:srgbClr val="4A6782"/>
            </a:solidFill>
            <a:latin typeface="Verdana"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0.14423</cdr:x>
      <cdr:y>0.11494</cdr:y>
    </cdr:from>
    <cdr:to>
      <cdr:x>0.88904</cdr:x>
      <cdr:y>0.25287</cdr:y>
    </cdr:to>
    <cdr:sp macro="" textlink="">
      <cdr:nvSpPr>
        <cdr:cNvPr id="3" name="TextBox 2"/>
        <cdr:cNvSpPr txBox="1"/>
      </cdr:nvSpPr>
      <cdr:spPr>
        <a:xfrm xmlns:a="http://schemas.openxmlformats.org/drawingml/2006/main">
          <a:off x="357190" y="285752"/>
          <a:ext cx="1844522" cy="342897"/>
        </a:xfrm>
        <a:prstGeom xmlns:a="http://schemas.openxmlformats.org/drawingml/2006/main" prst="rect">
          <a:avLst/>
        </a:prstGeom>
      </cdr:spPr>
      <cdr:txBody>
        <a:bodyPr xmlns:a="http://schemas.openxmlformats.org/drawingml/2006/main" wrap="square" rtlCol="0" anchor="ctr"/>
        <a:lstStyle xmlns:a="http://schemas.openxmlformats.org/drawingml/2006/main"/>
        <a:p xmlns:a="http://schemas.openxmlformats.org/drawingml/2006/main">
          <a:pPr algn="ctr"/>
          <a:r>
            <a:rPr lang="et-EE" sz="1200" dirty="0">
              <a:solidFill>
                <a:srgbClr val="4A6782"/>
              </a:solidFill>
              <a:latin typeface="Verdana" pitchFamily="34" charset="0"/>
            </a:rPr>
            <a:t>80% </a:t>
          </a:r>
          <a:r>
            <a:rPr lang="en-US" sz="1200" dirty="0" smtClean="0">
              <a:solidFill>
                <a:srgbClr val="4A6782"/>
              </a:solidFill>
              <a:latin typeface="Verdana" pitchFamily="34" charset="0"/>
            </a:rPr>
            <a:t>of fixed voice </a:t>
          </a:r>
          <a:r>
            <a:rPr lang="et-EE" sz="1200" dirty="0" smtClean="0">
              <a:solidFill>
                <a:srgbClr val="4A6782"/>
              </a:solidFill>
              <a:latin typeface="Verdana" pitchFamily="34" charset="0"/>
            </a:rPr>
            <a:t>market</a:t>
          </a:r>
          <a:endParaRPr lang="et-EE" sz="1200" dirty="0">
            <a:solidFill>
              <a:srgbClr val="4A6782"/>
            </a:solidFill>
            <a:latin typeface="Verdana"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0.08846</cdr:x>
      <cdr:y>0.09196</cdr:y>
    </cdr:from>
    <cdr:to>
      <cdr:x>0.96154</cdr:x>
      <cdr:y>0.22989</cdr:y>
    </cdr:to>
    <cdr:sp macro="" textlink="">
      <cdr:nvSpPr>
        <cdr:cNvPr id="3" name="TextBox 2"/>
        <cdr:cNvSpPr txBox="1"/>
      </cdr:nvSpPr>
      <cdr:spPr>
        <a:xfrm xmlns:a="http://schemas.openxmlformats.org/drawingml/2006/main">
          <a:off x="219075" y="228611"/>
          <a:ext cx="2162175" cy="342897"/>
        </a:xfrm>
        <a:prstGeom xmlns:a="http://schemas.openxmlformats.org/drawingml/2006/main" prst="rect">
          <a:avLst/>
        </a:prstGeom>
      </cdr:spPr>
      <cdr:txBody>
        <a:bodyPr xmlns:a="http://schemas.openxmlformats.org/drawingml/2006/main" wrap="square" rtlCol="0" anchor="ctr"/>
        <a:lstStyle xmlns:a="http://schemas.openxmlformats.org/drawingml/2006/main"/>
        <a:p xmlns:a="http://schemas.openxmlformats.org/drawingml/2006/main">
          <a:pPr algn="ctr"/>
          <a:r>
            <a:rPr lang="en-US" sz="1200" dirty="0" smtClean="0">
              <a:solidFill>
                <a:srgbClr val="4A6782"/>
              </a:solidFill>
              <a:latin typeface="Verdana" pitchFamily="34" charset="0"/>
            </a:rPr>
            <a:t>29% of cable-TV market</a:t>
          </a:r>
          <a:endParaRPr lang="en-US" sz="1200" dirty="0">
            <a:solidFill>
              <a:srgbClr val="4A6782"/>
            </a:solidFill>
            <a:latin typeface="Verdana"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t-EE"/>
          </a:p>
        </p:txBody>
      </p:sp>
      <p:sp>
        <p:nvSpPr>
          <p:cNvPr id="317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t-EE"/>
          </a:p>
        </p:txBody>
      </p:sp>
      <p:sp>
        <p:nvSpPr>
          <p:cNvPr id="317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t-EE"/>
          </a:p>
        </p:txBody>
      </p:sp>
      <p:sp>
        <p:nvSpPr>
          <p:cNvPr id="317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0E22BAB-B83A-4824-BE27-430F002DB5F7}" type="slidenum">
              <a:rPr lang="et-EE"/>
              <a:pPr/>
              <a:t>‹#›</a:t>
            </a:fld>
            <a:endParaRPr lang="et-E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t-EE"/>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t-EE"/>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t-EE"/>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D445E5E-479D-46C1-AE15-74DB56EBAE05}" type="slidenum">
              <a:rPr lang="et-EE"/>
              <a:pPr/>
              <a:t>‹#›</a:t>
            </a:fld>
            <a:endParaRPr lang="et-E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E67D14-5D1A-42CE-BA1E-19EC33E24428}" type="slidenum">
              <a:rPr lang="et-EE"/>
              <a:pPr/>
              <a:t>1</a:t>
            </a:fld>
            <a:endParaRPr lang="et-EE"/>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t-E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5F989F1-16BC-4957-B375-8E4DCCFACE2E}" type="slidenum">
              <a:rPr lang="et-EE" smtClean="0"/>
              <a:pPr/>
              <a:t>8</a:t>
            </a:fld>
            <a:endParaRPr lang="et-EE"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85800" y="4344988"/>
            <a:ext cx="5486400" cy="4113212"/>
          </a:xfrm>
          <a:noFill/>
          <a:ln/>
        </p:spPr>
        <p:txBody>
          <a:bodyPr/>
          <a:lstStyle/>
          <a:p>
            <a:pPr eaLnBrk="1" hangingPunct="1"/>
            <a:endParaRPr lang="et-E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4338" name="Picture 2" descr="4"/>
          <p:cNvPicPr>
            <a:picLocks noChangeAspect="1" noChangeArrowheads="1"/>
          </p:cNvPicPr>
          <p:nvPr userDrawn="1"/>
        </p:nvPicPr>
        <p:blipFill>
          <a:blip r:embed="rId2"/>
          <a:srcRect l="7440" t="-186"/>
          <a:stretch>
            <a:fillRect/>
          </a:stretch>
        </p:blipFill>
        <p:spPr bwMode="auto">
          <a:xfrm>
            <a:off x="0" y="0"/>
            <a:ext cx="9144000" cy="6858000"/>
          </a:xfrm>
          <a:prstGeom prst="rect">
            <a:avLst/>
          </a:prstGeom>
          <a:noFill/>
        </p:spPr>
      </p:pic>
      <p:sp>
        <p:nvSpPr>
          <p:cNvPr id="14340" name="Rectangle 4"/>
          <p:cNvSpPr>
            <a:spLocks noGrp="1" noChangeArrowheads="1"/>
          </p:cNvSpPr>
          <p:nvPr>
            <p:ph type="subTitle" idx="1"/>
          </p:nvPr>
        </p:nvSpPr>
        <p:spPr>
          <a:xfrm>
            <a:off x="684213" y="3644900"/>
            <a:ext cx="7088187" cy="865188"/>
          </a:xfrm>
        </p:spPr>
        <p:txBody>
          <a:bodyPr/>
          <a:lstStyle>
            <a:lvl1pPr marL="0" indent="0">
              <a:defRPr sz="2400">
                <a:solidFill>
                  <a:srgbClr val="3399FF"/>
                </a:solidFill>
              </a:defRPr>
            </a:lvl1pPr>
          </a:lstStyle>
          <a:p>
            <a:r>
              <a:rPr lang="et-EE"/>
              <a:t>Alapealkiri 2007</a:t>
            </a:r>
          </a:p>
          <a:p>
            <a:endParaRPr lang="et-EE"/>
          </a:p>
        </p:txBody>
      </p:sp>
      <p:pic>
        <p:nvPicPr>
          <p:cNvPr id="14341" name="Picture 5" descr="Taevataust_3"/>
          <p:cNvPicPr>
            <a:picLocks noChangeAspect="1" noChangeArrowheads="1"/>
          </p:cNvPicPr>
          <p:nvPr userDrawn="1"/>
        </p:nvPicPr>
        <p:blipFill>
          <a:blip r:embed="rId3"/>
          <a:srcRect/>
          <a:stretch>
            <a:fillRect/>
          </a:stretch>
        </p:blipFill>
        <p:spPr bwMode="auto">
          <a:xfrm>
            <a:off x="0" y="1484313"/>
            <a:ext cx="9144000" cy="2089150"/>
          </a:xfrm>
          <a:prstGeom prst="rect">
            <a:avLst/>
          </a:prstGeom>
          <a:noFill/>
        </p:spPr>
      </p:pic>
      <p:sp>
        <p:nvSpPr>
          <p:cNvPr id="14339" name="Rectangle 3"/>
          <p:cNvSpPr>
            <a:spLocks noGrp="1" noChangeArrowheads="1"/>
          </p:cNvSpPr>
          <p:nvPr>
            <p:ph type="ctrTitle"/>
          </p:nvPr>
        </p:nvSpPr>
        <p:spPr>
          <a:xfrm>
            <a:off x="685800" y="2493963"/>
            <a:ext cx="7772400" cy="1079500"/>
          </a:xfrm>
        </p:spPr>
        <p:txBody>
          <a:bodyPr/>
          <a:lstStyle>
            <a:lvl1pPr>
              <a:defRPr/>
            </a:lvl1pPr>
          </a:lstStyle>
          <a:p>
            <a:r>
              <a:rPr lang="et-EE"/>
              <a:t>Presentatsiooni pealkiri</a:t>
            </a:r>
          </a:p>
        </p:txBody>
      </p:sp>
      <p:pic>
        <p:nvPicPr>
          <p:cNvPr id="6" name="Picture 5" descr="Ühisbränding_logo_värviline.jpg"/>
          <p:cNvPicPr>
            <a:picLocks noChangeAspect="1"/>
          </p:cNvPicPr>
          <p:nvPr userDrawn="1"/>
        </p:nvPicPr>
        <p:blipFill>
          <a:blip r:embed="rId4" cstate="print"/>
          <a:stretch>
            <a:fillRect/>
          </a:stretch>
        </p:blipFill>
        <p:spPr>
          <a:xfrm>
            <a:off x="5786446" y="6222536"/>
            <a:ext cx="3000397" cy="42117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2363" cy="1143000"/>
          </a:xfrm>
        </p:spPr>
        <p:txBody>
          <a:bodyPr/>
          <a:lstStyle/>
          <a:p>
            <a:r>
              <a:rPr lang="en-US" smtClean="0"/>
              <a:t>Click to edit Master title style</a:t>
            </a:r>
            <a:endParaRPr lang="et-EE"/>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itel ja tabel">
    <p:spTree>
      <p:nvGrpSpPr>
        <p:cNvPr id="1" name=""/>
        <p:cNvGrpSpPr/>
        <p:nvPr/>
      </p:nvGrpSpPr>
      <p:grpSpPr>
        <a:xfrm>
          <a:off x="0" y="0"/>
          <a:ext cx="0" cy="0"/>
          <a:chOff x="0" y="0"/>
          <a:chExt cx="0" cy="0"/>
        </a:xfrm>
      </p:grpSpPr>
      <p:sp>
        <p:nvSpPr>
          <p:cNvPr id="2" name="Pealkiri 1"/>
          <p:cNvSpPr>
            <a:spLocks noGrp="1"/>
          </p:cNvSpPr>
          <p:nvPr>
            <p:ph type="title"/>
          </p:nvPr>
        </p:nvSpPr>
        <p:spPr>
          <a:xfrm>
            <a:off x="1331913" y="404813"/>
            <a:ext cx="7354887" cy="576262"/>
          </a:xfrm>
        </p:spPr>
        <p:txBody>
          <a:bodyPr/>
          <a:lstStyle/>
          <a:p>
            <a:r>
              <a:rPr lang="et-EE" smtClean="0"/>
              <a:t>Klõpsake tiitlilaadi muutmiseks</a:t>
            </a:r>
            <a:endParaRPr lang="et-EE"/>
          </a:p>
        </p:txBody>
      </p:sp>
      <p:sp>
        <p:nvSpPr>
          <p:cNvPr id="3" name="Tabeli kohatäide 2"/>
          <p:cNvSpPr>
            <a:spLocks noGrp="1"/>
          </p:cNvSpPr>
          <p:nvPr>
            <p:ph type="tbl" idx="1"/>
          </p:nvPr>
        </p:nvSpPr>
        <p:spPr>
          <a:xfrm>
            <a:off x="457200" y="1196975"/>
            <a:ext cx="8229600" cy="4895850"/>
          </a:xfrm>
        </p:spPr>
        <p:txBody>
          <a:bodyPr/>
          <a:lstStyle/>
          <a:p>
            <a:pPr lvl="0"/>
            <a:endParaRPr lang="et-EE" noProof="0"/>
          </a:p>
        </p:txBody>
      </p:sp>
      <p:sp>
        <p:nvSpPr>
          <p:cNvPr id="4" name="Jaluse kohatäide 3"/>
          <p:cNvSpPr>
            <a:spLocks noGrp="1"/>
          </p:cNvSpPr>
          <p:nvPr>
            <p:ph type="ftr" sz="quarter" idx="10"/>
          </p:nvPr>
        </p:nvSpPr>
        <p:spPr>
          <a:xfrm>
            <a:off x="323850" y="6308725"/>
            <a:ext cx="8496300" cy="385763"/>
          </a:xfrm>
          <a:prstGeom prst="rect">
            <a:avLst/>
          </a:prstGeom>
        </p:spPr>
        <p:txBody>
          <a:bodyPr/>
          <a:lstStyle>
            <a:lvl1pPr>
              <a:defRPr/>
            </a:lvl1pPr>
          </a:lstStyle>
          <a:p>
            <a:pPr>
              <a:defRPr/>
            </a:pPr>
            <a:r>
              <a:rPr lang="en-US" dirty="0"/>
              <a:t>	</a:t>
            </a:r>
            <a:r>
              <a:rPr lang="et-EE" dirty="0"/>
              <a:t>AS Eesti Telekom</a:t>
            </a:r>
            <a:r>
              <a:rPr lang="en-US" dirty="0"/>
              <a:t>		Address		E-mail		web-page	                     </a:t>
            </a:r>
            <a:fld id="{CB882DA5-DCBB-4E13-8EED-D94FAD232AD6}" type="slidenum">
              <a:rPr lang="en-US" sz="1000"/>
              <a:pPr>
                <a:defRPr/>
              </a:pPr>
              <a:t>‹#›</a:t>
            </a:fld>
            <a:r>
              <a:rPr lang="en-US" sz="1000" dirty="0"/>
              <a:t> 	Ph</a:t>
            </a:r>
            <a:r>
              <a:rPr lang="en-US" dirty="0"/>
              <a:t>one +372 6 311 212	</a:t>
            </a:r>
            <a:r>
              <a:rPr lang="en-US" dirty="0" err="1"/>
              <a:t>Roosikrantsi</a:t>
            </a:r>
            <a:r>
              <a:rPr lang="en-US" dirty="0"/>
              <a:t> 2		mailbox@telekom.ee	www.telekom.ee</a:t>
            </a:r>
          </a:p>
          <a:p>
            <a:pPr>
              <a:defRPr/>
            </a:pPr>
            <a:r>
              <a:rPr lang="en-US" dirty="0"/>
              <a:t>	Fax +372 6 311 224	Tallinn 10119, Estonia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t-EE"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1" name="Picture 7" descr="4"/>
          <p:cNvPicPr>
            <a:picLocks noChangeAspect="1" noChangeArrowheads="1"/>
          </p:cNvPicPr>
          <p:nvPr userDrawn="1"/>
        </p:nvPicPr>
        <p:blipFill>
          <a:blip r:embed="rId15"/>
          <a:srcRect l="7440" t="-186"/>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457200" y="274638"/>
            <a:ext cx="620236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t-EE" dirty="0" smtClean="0"/>
              <a:t>Suur Pealkiri</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t-EE" dirty="0" smtClean="0"/>
              <a:t>Suurem Põhitekst</a:t>
            </a:r>
          </a:p>
          <a:p>
            <a:pPr lvl="1"/>
            <a:r>
              <a:rPr lang="et-EE" dirty="0" err="1" smtClean="0"/>
              <a:t>Second</a:t>
            </a:r>
            <a:r>
              <a:rPr lang="et-EE" dirty="0" smtClean="0"/>
              <a:t> </a:t>
            </a:r>
            <a:r>
              <a:rPr lang="et-EE" dirty="0" err="1" smtClean="0"/>
              <a:t>level</a:t>
            </a:r>
            <a:endParaRPr lang="et-EE" dirty="0" smtClean="0"/>
          </a:p>
          <a:p>
            <a:pPr lvl="2"/>
            <a:r>
              <a:rPr lang="et-EE" dirty="0" err="1" smtClean="0"/>
              <a:t>Third</a:t>
            </a:r>
            <a:r>
              <a:rPr lang="et-EE" dirty="0" smtClean="0"/>
              <a:t> </a:t>
            </a:r>
            <a:r>
              <a:rPr lang="et-EE" dirty="0" err="1" smtClean="0"/>
              <a:t>level</a:t>
            </a:r>
            <a:endParaRPr lang="et-EE" dirty="0" smtClean="0"/>
          </a:p>
          <a:p>
            <a:pPr lvl="3"/>
            <a:r>
              <a:rPr lang="et-EE" dirty="0" err="1" smtClean="0"/>
              <a:t>Fourth</a:t>
            </a:r>
            <a:r>
              <a:rPr lang="et-EE" dirty="0" smtClean="0"/>
              <a:t> </a:t>
            </a:r>
            <a:r>
              <a:rPr lang="et-EE" dirty="0" err="1" smtClean="0"/>
              <a:t>level</a:t>
            </a:r>
            <a:endParaRPr lang="et-EE" dirty="0" smtClean="0"/>
          </a:p>
          <a:p>
            <a:pPr lvl="4"/>
            <a:r>
              <a:rPr lang="et-EE" dirty="0" err="1" smtClean="0"/>
              <a:t>Fifth</a:t>
            </a:r>
            <a:r>
              <a:rPr lang="et-EE" dirty="0" smtClean="0"/>
              <a:t> </a:t>
            </a:r>
            <a:r>
              <a:rPr lang="et-EE" dirty="0" err="1" smtClean="0"/>
              <a:t>level</a:t>
            </a:r>
            <a:endParaRPr lang="et-EE" dirty="0" smtClean="0"/>
          </a:p>
        </p:txBody>
      </p:sp>
      <p:pic>
        <p:nvPicPr>
          <p:cNvPr id="5" name="Picture 4" descr="Ühisbränding_logo_värviline.jpg"/>
          <p:cNvPicPr>
            <a:picLocks noChangeAspect="1"/>
          </p:cNvPicPr>
          <p:nvPr userDrawn="1"/>
        </p:nvPicPr>
        <p:blipFill>
          <a:blip r:embed="rId16" cstate="print"/>
          <a:stretch>
            <a:fillRect/>
          </a:stretch>
        </p:blipFill>
        <p:spPr>
          <a:xfrm>
            <a:off x="5786446" y="6222536"/>
            <a:ext cx="3000397" cy="42117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fontAlgn="base">
        <a:spcBef>
          <a:spcPct val="0"/>
        </a:spcBef>
        <a:spcAft>
          <a:spcPct val="0"/>
        </a:spcAft>
        <a:defRPr sz="4400">
          <a:solidFill>
            <a:srgbClr val="2E519E"/>
          </a:solidFill>
          <a:latin typeface="+mj-lt"/>
          <a:ea typeface="+mj-ea"/>
          <a:cs typeface="+mj-cs"/>
        </a:defRPr>
      </a:lvl1pPr>
      <a:lvl2pPr algn="l" rtl="0" fontAlgn="base">
        <a:spcBef>
          <a:spcPct val="0"/>
        </a:spcBef>
        <a:spcAft>
          <a:spcPct val="0"/>
        </a:spcAft>
        <a:defRPr sz="4400">
          <a:solidFill>
            <a:srgbClr val="2E519E"/>
          </a:solidFill>
          <a:latin typeface="Dax-Regular" pitchFamily="2" charset="0"/>
        </a:defRPr>
      </a:lvl2pPr>
      <a:lvl3pPr algn="l" rtl="0" fontAlgn="base">
        <a:spcBef>
          <a:spcPct val="0"/>
        </a:spcBef>
        <a:spcAft>
          <a:spcPct val="0"/>
        </a:spcAft>
        <a:defRPr sz="4400">
          <a:solidFill>
            <a:srgbClr val="2E519E"/>
          </a:solidFill>
          <a:latin typeface="Dax-Regular" pitchFamily="2" charset="0"/>
        </a:defRPr>
      </a:lvl3pPr>
      <a:lvl4pPr algn="l" rtl="0" fontAlgn="base">
        <a:spcBef>
          <a:spcPct val="0"/>
        </a:spcBef>
        <a:spcAft>
          <a:spcPct val="0"/>
        </a:spcAft>
        <a:defRPr sz="4400">
          <a:solidFill>
            <a:srgbClr val="2E519E"/>
          </a:solidFill>
          <a:latin typeface="Dax-Regular" pitchFamily="2" charset="0"/>
        </a:defRPr>
      </a:lvl4pPr>
      <a:lvl5pPr algn="l" rtl="0" fontAlgn="base">
        <a:spcBef>
          <a:spcPct val="0"/>
        </a:spcBef>
        <a:spcAft>
          <a:spcPct val="0"/>
        </a:spcAft>
        <a:defRPr sz="4400">
          <a:solidFill>
            <a:srgbClr val="2E519E"/>
          </a:solidFill>
          <a:latin typeface="Dax-Regular" pitchFamily="2" charset="0"/>
        </a:defRPr>
      </a:lvl5pPr>
      <a:lvl6pPr marL="457200" algn="l" rtl="0" fontAlgn="base">
        <a:spcBef>
          <a:spcPct val="0"/>
        </a:spcBef>
        <a:spcAft>
          <a:spcPct val="0"/>
        </a:spcAft>
        <a:defRPr sz="4400">
          <a:solidFill>
            <a:srgbClr val="2E519E"/>
          </a:solidFill>
          <a:latin typeface="Dax-Regular" pitchFamily="2" charset="0"/>
        </a:defRPr>
      </a:lvl6pPr>
      <a:lvl7pPr marL="914400" algn="l" rtl="0" fontAlgn="base">
        <a:spcBef>
          <a:spcPct val="0"/>
        </a:spcBef>
        <a:spcAft>
          <a:spcPct val="0"/>
        </a:spcAft>
        <a:defRPr sz="4400">
          <a:solidFill>
            <a:srgbClr val="2E519E"/>
          </a:solidFill>
          <a:latin typeface="Dax-Regular" pitchFamily="2" charset="0"/>
        </a:defRPr>
      </a:lvl7pPr>
      <a:lvl8pPr marL="1371600" algn="l" rtl="0" fontAlgn="base">
        <a:spcBef>
          <a:spcPct val="0"/>
        </a:spcBef>
        <a:spcAft>
          <a:spcPct val="0"/>
        </a:spcAft>
        <a:defRPr sz="4400">
          <a:solidFill>
            <a:srgbClr val="2E519E"/>
          </a:solidFill>
          <a:latin typeface="Dax-Regular" pitchFamily="2" charset="0"/>
        </a:defRPr>
      </a:lvl8pPr>
      <a:lvl9pPr marL="1828800" algn="l" rtl="0" fontAlgn="base">
        <a:spcBef>
          <a:spcPct val="0"/>
        </a:spcBef>
        <a:spcAft>
          <a:spcPct val="0"/>
        </a:spcAft>
        <a:defRPr sz="4400">
          <a:solidFill>
            <a:srgbClr val="2E519E"/>
          </a:solidFill>
          <a:latin typeface="Dax-Regular" pitchFamily="2" charset="0"/>
        </a:defRPr>
      </a:lvl9pPr>
    </p:titleStyle>
    <p:bodyStyle>
      <a:lvl1pPr marL="342900" indent="-342900" algn="l" rtl="0" fontAlgn="base">
        <a:spcBef>
          <a:spcPct val="20000"/>
        </a:spcBef>
        <a:spcAft>
          <a:spcPct val="0"/>
        </a:spcAft>
        <a:buClr>
          <a:srgbClr val="3399FF"/>
        </a:buClr>
        <a:buFont typeface="Arial" pitchFamily="34" charset="0"/>
        <a:buChar char="•"/>
        <a:defRPr sz="2800">
          <a:solidFill>
            <a:srgbClr val="4A6782"/>
          </a:solidFill>
          <a:latin typeface="+mn-lt"/>
          <a:ea typeface="+mn-ea"/>
          <a:cs typeface="+mn-cs"/>
        </a:defRPr>
      </a:lvl1pPr>
      <a:lvl2pPr marL="742950" indent="-285750" algn="l" rtl="0" fontAlgn="base">
        <a:spcBef>
          <a:spcPct val="20000"/>
        </a:spcBef>
        <a:spcAft>
          <a:spcPct val="0"/>
        </a:spcAft>
        <a:buClr>
          <a:srgbClr val="3399FF"/>
        </a:buClr>
        <a:buFont typeface="Arial" pitchFamily="34" charset="0"/>
        <a:buChar char="•"/>
        <a:defRPr sz="2800">
          <a:solidFill>
            <a:srgbClr val="4A6782"/>
          </a:solidFill>
          <a:latin typeface="+mn-lt"/>
        </a:defRPr>
      </a:lvl2pPr>
      <a:lvl3pPr marL="1143000" indent="-228600" algn="l" rtl="0" fontAlgn="base">
        <a:spcBef>
          <a:spcPct val="20000"/>
        </a:spcBef>
        <a:spcAft>
          <a:spcPct val="0"/>
        </a:spcAft>
        <a:buClr>
          <a:srgbClr val="3399FF"/>
        </a:buClr>
        <a:buFont typeface="Dax-Regular" pitchFamily="2" charset="0"/>
        <a:buChar char="–"/>
        <a:defRPr sz="2400">
          <a:solidFill>
            <a:srgbClr val="4A6782"/>
          </a:solidFill>
          <a:latin typeface="+mn-lt"/>
        </a:defRPr>
      </a:lvl3pPr>
      <a:lvl4pPr marL="1600200" indent="-228600" algn="l" rtl="0" fontAlgn="base">
        <a:spcBef>
          <a:spcPct val="20000"/>
        </a:spcBef>
        <a:spcAft>
          <a:spcPct val="0"/>
        </a:spcAft>
        <a:buClr>
          <a:srgbClr val="3399FF"/>
        </a:buClr>
        <a:buFont typeface="Arial" pitchFamily="34" charset="0"/>
        <a:buChar char="•"/>
        <a:defRPr sz="2000">
          <a:solidFill>
            <a:srgbClr val="4A6782"/>
          </a:solidFill>
          <a:latin typeface="+mn-lt"/>
        </a:defRPr>
      </a:lvl4pPr>
      <a:lvl5pPr marL="2057400" indent="-228600" algn="l" rtl="0" fontAlgn="base">
        <a:spcBef>
          <a:spcPct val="20000"/>
        </a:spcBef>
        <a:spcAft>
          <a:spcPct val="0"/>
        </a:spcAft>
        <a:buClr>
          <a:srgbClr val="3399FF"/>
        </a:buClr>
        <a:buChar char="»"/>
        <a:defRPr sz="2000">
          <a:solidFill>
            <a:srgbClr val="4A6782"/>
          </a:solidFill>
          <a:latin typeface="+mn-lt"/>
        </a:defRPr>
      </a:lvl5pPr>
      <a:lvl6pPr marL="2514600" indent="-228600" algn="l" rtl="0" fontAlgn="base">
        <a:spcBef>
          <a:spcPct val="20000"/>
        </a:spcBef>
        <a:spcAft>
          <a:spcPct val="0"/>
        </a:spcAft>
        <a:buChar char="»"/>
        <a:defRPr sz="2000">
          <a:solidFill>
            <a:srgbClr val="4A6782"/>
          </a:solidFill>
          <a:latin typeface="+mn-lt"/>
        </a:defRPr>
      </a:lvl6pPr>
      <a:lvl7pPr marL="2971800" indent="-228600" algn="l" rtl="0" fontAlgn="base">
        <a:spcBef>
          <a:spcPct val="20000"/>
        </a:spcBef>
        <a:spcAft>
          <a:spcPct val="0"/>
        </a:spcAft>
        <a:buChar char="»"/>
        <a:defRPr sz="2000">
          <a:solidFill>
            <a:srgbClr val="4A6782"/>
          </a:solidFill>
          <a:latin typeface="+mn-lt"/>
        </a:defRPr>
      </a:lvl7pPr>
      <a:lvl8pPr marL="3429000" indent="-228600" algn="l" rtl="0" fontAlgn="base">
        <a:spcBef>
          <a:spcPct val="20000"/>
        </a:spcBef>
        <a:spcAft>
          <a:spcPct val="0"/>
        </a:spcAft>
        <a:buChar char="»"/>
        <a:defRPr sz="2000">
          <a:solidFill>
            <a:srgbClr val="4A6782"/>
          </a:solidFill>
          <a:latin typeface="+mn-lt"/>
        </a:defRPr>
      </a:lvl8pPr>
      <a:lvl9pPr marL="3886200" indent="-228600" algn="l" rtl="0" fontAlgn="base">
        <a:spcBef>
          <a:spcPct val="20000"/>
        </a:spcBef>
        <a:spcAft>
          <a:spcPct val="0"/>
        </a:spcAft>
        <a:buChar char="»"/>
        <a:defRPr sz="2000">
          <a:solidFill>
            <a:srgbClr val="4A6782"/>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0.png"/><Relationship Id="rId1" Type="http://schemas.openxmlformats.org/officeDocument/2006/relationships/slideLayout" Target="../slideLayouts/slideLayout6.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package" Target="../embeddings/Microsoft_Office_Excel_Worksheet1.xlsx"/><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chart" Target="../charts/chart1.xml"/><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9.jpeg"/><Relationship Id="rId1" Type="http://schemas.openxmlformats.org/officeDocument/2006/relationships/slideLayout" Target="../slideLayouts/slideLayout13.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493963"/>
            <a:ext cx="7772400" cy="1006475"/>
          </a:xfrm>
        </p:spPr>
        <p:txBody>
          <a:bodyPr/>
          <a:lstStyle/>
          <a:p>
            <a:r>
              <a:rPr lang="et-EE" dirty="0" smtClean="0"/>
              <a:t>Q2 and HY1 2009 </a:t>
            </a:r>
            <a:r>
              <a:rPr lang="en-GB" dirty="0" smtClean="0"/>
              <a:t>results</a:t>
            </a:r>
            <a:endParaRPr lang="en-GB" dirty="0"/>
          </a:p>
        </p:txBody>
      </p:sp>
      <p:sp>
        <p:nvSpPr>
          <p:cNvPr id="18435" name="Rectangle 3"/>
          <p:cNvSpPr>
            <a:spLocks noGrp="1" noChangeArrowheads="1"/>
          </p:cNvSpPr>
          <p:nvPr>
            <p:ph type="subTitle" idx="1"/>
          </p:nvPr>
        </p:nvSpPr>
        <p:spPr>
          <a:xfrm>
            <a:off x="684213" y="3573463"/>
            <a:ext cx="7088187" cy="935037"/>
          </a:xfrm>
        </p:spPr>
        <p:txBody>
          <a:bodyPr/>
          <a:lstStyle/>
          <a:p>
            <a:pPr>
              <a:buNone/>
            </a:pPr>
            <a:r>
              <a:rPr lang="en-GB" dirty="0" smtClean="0"/>
              <a:t>July </a:t>
            </a:r>
            <a:r>
              <a:rPr lang="en-GB" dirty="0" smtClean="0"/>
              <a:t>2009</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srcRect/>
          <a:stretch>
            <a:fillRect/>
          </a:stretch>
        </p:blipFill>
        <p:spPr bwMode="auto">
          <a:xfrm>
            <a:off x="785786" y="3286124"/>
            <a:ext cx="4579937" cy="2759075"/>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214282" y="785794"/>
            <a:ext cx="5006975" cy="2759075"/>
          </a:xfrm>
          <a:prstGeom prst="rect">
            <a:avLst/>
          </a:prstGeom>
          <a:noFill/>
          <a:ln w="9525">
            <a:noFill/>
            <a:miter lim="800000"/>
            <a:headEnd/>
            <a:tailEnd/>
          </a:ln>
          <a:effectLst/>
        </p:spPr>
      </p:pic>
      <p:sp>
        <p:nvSpPr>
          <p:cNvPr id="17410" name="Rectangle 2"/>
          <p:cNvSpPr>
            <a:spLocks noGrp="1" noChangeArrowheads="1"/>
          </p:cNvSpPr>
          <p:nvPr>
            <p:ph type="title"/>
          </p:nvPr>
        </p:nvSpPr>
        <p:spPr>
          <a:xfrm>
            <a:off x="457200" y="274638"/>
            <a:ext cx="6778625" cy="868346"/>
          </a:xfrm>
        </p:spPr>
        <p:txBody>
          <a:bodyPr/>
          <a:lstStyle/>
          <a:p>
            <a:pPr eaLnBrk="1" hangingPunct="1"/>
            <a:r>
              <a:rPr lang="en-US" sz="3200" dirty="0" smtClean="0">
                <a:latin typeface="Verdana" pitchFamily="34" charset="0"/>
              </a:rPr>
              <a:t>CAPEX and depreciation</a:t>
            </a:r>
            <a:endParaRPr lang="en-GB" sz="3200" dirty="0" smtClean="0">
              <a:latin typeface="Verdana" pitchFamily="34" charset="0"/>
            </a:endParaRPr>
          </a:p>
        </p:txBody>
      </p:sp>
      <p:sp>
        <p:nvSpPr>
          <p:cNvPr id="17411" name="Rectangle 3"/>
          <p:cNvSpPr>
            <a:spLocks noChangeArrowheads="1"/>
          </p:cNvSpPr>
          <p:nvPr/>
        </p:nvSpPr>
        <p:spPr bwMode="auto">
          <a:xfrm>
            <a:off x="5143504" y="1285860"/>
            <a:ext cx="3714776" cy="4500594"/>
          </a:xfrm>
          <a:prstGeom prst="rect">
            <a:avLst/>
          </a:prstGeom>
          <a:noFill/>
          <a:ln w="9525">
            <a:noFill/>
            <a:miter lim="800000"/>
            <a:headEnd/>
            <a:tailEnd/>
          </a:ln>
        </p:spPr>
        <p:txBody>
          <a:bodyPr tIns="90000" bIns="90000"/>
          <a:lstStyle/>
          <a:p>
            <a:pPr marL="342900" indent="-342900">
              <a:spcBef>
                <a:spcPct val="20000"/>
              </a:spcBef>
            </a:pPr>
            <a:r>
              <a:rPr lang="en-US" b="1" dirty="0">
                <a:solidFill>
                  <a:srgbClr val="4A6782"/>
                </a:solidFill>
                <a:latin typeface="Verdana" pitchFamily="34" charset="0"/>
              </a:rPr>
              <a:t>Investing </a:t>
            </a:r>
            <a:r>
              <a:rPr lang="en-US" b="1" dirty="0" smtClean="0">
                <a:solidFill>
                  <a:srgbClr val="4A6782"/>
                </a:solidFill>
                <a:latin typeface="Verdana" pitchFamily="34" charset="0"/>
              </a:rPr>
              <a:t>priorities</a:t>
            </a:r>
            <a:r>
              <a:rPr lang="et-EE" b="1" dirty="0" smtClean="0">
                <a:solidFill>
                  <a:srgbClr val="4A6782"/>
                </a:solidFill>
                <a:latin typeface="Verdana" pitchFamily="34" charset="0"/>
              </a:rPr>
              <a:t>:</a:t>
            </a:r>
            <a:endParaRPr lang="et-EE" b="1" dirty="0">
              <a:solidFill>
                <a:srgbClr val="4A6782"/>
              </a:solidFill>
              <a:latin typeface="Verdana" pitchFamily="34" charset="0"/>
            </a:endParaRPr>
          </a:p>
          <a:p>
            <a:pPr marL="342900" indent="-342900">
              <a:spcBef>
                <a:spcPts val="1200"/>
              </a:spcBef>
            </a:pPr>
            <a:r>
              <a:rPr lang="en-GB" sz="1600" b="1" dirty="0" smtClean="0">
                <a:solidFill>
                  <a:srgbClr val="4A6782"/>
                </a:solidFill>
                <a:latin typeface="Verdana" pitchFamily="34" charset="0"/>
              </a:rPr>
              <a:t>Broadband</a:t>
            </a:r>
            <a:endParaRPr lang="en-US" sz="1600" b="1" dirty="0">
              <a:solidFill>
                <a:srgbClr val="4A6782"/>
              </a:solidFill>
              <a:latin typeface="Verdana" pitchFamily="34" charset="0"/>
            </a:endParaRPr>
          </a:p>
          <a:p>
            <a:pPr>
              <a:spcBef>
                <a:spcPct val="20000"/>
              </a:spcBef>
            </a:pPr>
            <a:r>
              <a:rPr lang="en-US" sz="1600" dirty="0" smtClean="0">
                <a:solidFill>
                  <a:srgbClr val="4A6782"/>
                </a:solidFill>
                <a:latin typeface="Verdana" pitchFamily="34" charset="0"/>
              </a:rPr>
              <a:t>Development</a:t>
            </a:r>
            <a:r>
              <a:rPr lang="et-EE" sz="1600" dirty="0" smtClean="0">
                <a:solidFill>
                  <a:srgbClr val="4A6782"/>
                </a:solidFill>
                <a:latin typeface="Verdana" pitchFamily="34" charset="0"/>
              </a:rPr>
              <a:t> </a:t>
            </a:r>
            <a:r>
              <a:rPr lang="en-US" sz="1600" dirty="0" smtClean="0">
                <a:solidFill>
                  <a:srgbClr val="4A6782"/>
                </a:solidFill>
                <a:latin typeface="Verdana" pitchFamily="34" charset="0"/>
              </a:rPr>
              <a:t>of network</a:t>
            </a:r>
            <a:r>
              <a:rPr lang="et-EE" sz="1600" dirty="0" smtClean="0">
                <a:solidFill>
                  <a:srgbClr val="4A6782"/>
                </a:solidFill>
                <a:latin typeface="Verdana" pitchFamily="34" charset="0"/>
              </a:rPr>
              <a:t> </a:t>
            </a:r>
            <a:r>
              <a:rPr lang="en-US" sz="1600" dirty="0" smtClean="0">
                <a:solidFill>
                  <a:srgbClr val="4A6782"/>
                </a:solidFill>
                <a:latin typeface="Verdana" pitchFamily="34" charset="0"/>
              </a:rPr>
              <a:t>resources, changes in the product portfolio</a:t>
            </a:r>
            <a:r>
              <a:rPr lang="et-EE" sz="1600" dirty="0" smtClean="0">
                <a:solidFill>
                  <a:srgbClr val="4A6782"/>
                </a:solidFill>
                <a:latin typeface="Verdana" pitchFamily="34" charset="0"/>
              </a:rPr>
              <a:t>, </a:t>
            </a:r>
            <a:r>
              <a:rPr lang="en-US" sz="1600" dirty="0" smtClean="0">
                <a:solidFill>
                  <a:srgbClr val="4A6782"/>
                </a:solidFill>
                <a:latin typeface="Verdana" pitchFamily="34" charset="0"/>
              </a:rPr>
              <a:t>the improvement of and expansion of the availability of the triple-service packages</a:t>
            </a:r>
            <a:endParaRPr lang="en-US" sz="1600" dirty="0">
              <a:solidFill>
                <a:srgbClr val="4A6782"/>
              </a:solidFill>
              <a:latin typeface="Verdana" pitchFamily="34" charset="0"/>
            </a:endParaRPr>
          </a:p>
          <a:p>
            <a:pPr marL="342900" indent="-342900">
              <a:spcBef>
                <a:spcPts val="1200"/>
              </a:spcBef>
            </a:pPr>
            <a:r>
              <a:rPr lang="en-GB" sz="1600" b="1" dirty="0" smtClean="0">
                <a:solidFill>
                  <a:srgbClr val="4A6782"/>
                </a:solidFill>
                <a:latin typeface="Verdana" pitchFamily="34" charset="0"/>
              </a:rPr>
              <a:t>Mobile</a:t>
            </a:r>
            <a:endParaRPr lang="en-US" sz="1600" b="1" dirty="0">
              <a:solidFill>
                <a:srgbClr val="4A6782"/>
              </a:solidFill>
              <a:latin typeface="Verdana" pitchFamily="34" charset="0"/>
            </a:endParaRPr>
          </a:p>
          <a:p>
            <a:pPr>
              <a:spcBef>
                <a:spcPct val="20000"/>
              </a:spcBef>
            </a:pPr>
            <a:r>
              <a:rPr lang="en-GB" sz="1600" dirty="0" smtClean="0">
                <a:solidFill>
                  <a:srgbClr val="4A6782"/>
                </a:solidFill>
                <a:latin typeface="Verdana" pitchFamily="34" charset="0"/>
              </a:rPr>
              <a:t>Implementation of technologies supporting high-speed data communications</a:t>
            </a:r>
            <a:r>
              <a:rPr lang="et-EE" sz="1600" dirty="0" smtClean="0">
                <a:solidFill>
                  <a:srgbClr val="4A6782"/>
                </a:solidFill>
                <a:latin typeface="Verdana" pitchFamily="34" charset="0"/>
              </a:rPr>
              <a:t>;</a:t>
            </a:r>
          </a:p>
          <a:p>
            <a:pPr marL="342900" indent="-342900">
              <a:spcBef>
                <a:spcPts val="1200"/>
              </a:spcBef>
            </a:pPr>
            <a:r>
              <a:rPr lang="et-EE" sz="1600" b="1" dirty="0" smtClean="0">
                <a:solidFill>
                  <a:srgbClr val="4A6782"/>
                </a:solidFill>
                <a:latin typeface="Verdana" pitchFamily="34" charset="0"/>
              </a:rPr>
              <a:t>IT</a:t>
            </a:r>
          </a:p>
          <a:p>
            <a:pPr>
              <a:spcBef>
                <a:spcPct val="20000"/>
              </a:spcBef>
            </a:pPr>
            <a:r>
              <a:rPr lang="en-GB" sz="1600" dirty="0" smtClean="0">
                <a:solidFill>
                  <a:srgbClr val="4A6782"/>
                </a:solidFill>
                <a:latin typeface="Verdana" pitchFamily="34" charset="0"/>
              </a:rPr>
              <a:t>Expansion of the infrastructure necessary </a:t>
            </a:r>
            <a:r>
              <a:rPr lang="et-EE" sz="1600" dirty="0" err="1" smtClean="0">
                <a:solidFill>
                  <a:srgbClr val="4A6782"/>
                </a:solidFill>
                <a:latin typeface="Verdana" pitchFamily="34" charset="0"/>
              </a:rPr>
              <a:t>for</a:t>
            </a:r>
            <a:r>
              <a:rPr lang="et-EE" sz="1600" dirty="0" smtClean="0">
                <a:solidFill>
                  <a:srgbClr val="4A6782"/>
                </a:solidFill>
                <a:latin typeface="Verdana" pitchFamily="34" charset="0"/>
              </a:rPr>
              <a:t> </a:t>
            </a:r>
            <a:r>
              <a:rPr lang="en-GB" sz="1600" dirty="0" smtClean="0">
                <a:solidFill>
                  <a:srgbClr val="4A6782"/>
                </a:solidFill>
                <a:latin typeface="Verdana" pitchFamily="34" charset="0"/>
              </a:rPr>
              <a:t>the provision of services</a:t>
            </a:r>
          </a:p>
          <a:p>
            <a:pPr marL="342900" indent="-342900">
              <a:spcBef>
                <a:spcPct val="20000"/>
              </a:spcBef>
            </a:pPr>
            <a:endParaRPr lang="en-GB" sz="1600" dirty="0" smtClean="0">
              <a:solidFill>
                <a:srgbClr val="4A6782"/>
              </a:solidFill>
              <a:latin typeface="Verdana" pitchFamily="34" charset="0"/>
            </a:endParaRPr>
          </a:p>
          <a:p>
            <a:pPr marL="342900" indent="-342900">
              <a:spcBef>
                <a:spcPct val="20000"/>
              </a:spcBef>
            </a:pPr>
            <a:endParaRPr lang="en-US" dirty="0">
              <a:solidFill>
                <a:srgbClr val="4A6782"/>
              </a:solidFill>
              <a:latin typeface="Dax-Regular" pitchFamily="2" charset="0"/>
            </a:endParaRPr>
          </a:p>
          <a:p>
            <a:pPr marL="342900" indent="-342900">
              <a:spcBef>
                <a:spcPct val="20000"/>
              </a:spcBef>
            </a:pPr>
            <a:endParaRPr lang="et-EE" dirty="0">
              <a:solidFill>
                <a:srgbClr val="4A6782"/>
              </a:solidFill>
              <a:latin typeface="Dax-Regular"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dirty="0" smtClean="0">
                <a:latin typeface="Verdana" pitchFamily="34" charset="0"/>
              </a:rPr>
              <a:t>Cash</a:t>
            </a:r>
            <a:r>
              <a:rPr lang="et-EE" sz="3200" dirty="0" smtClean="0">
                <a:latin typeface="Verdana" pitchFamily="34" charset="0"/>
              </a:rPr>
              <a:t> </a:t>
            </a:r>
            <a:r>
              <a:rPr lang="en-US" sz="3200" dirty="0" smtClean="0">
                <a:latin typeface="Verdana" pitchFamily="34" charset="0"/>
              </a:rPr>
              <a:t>position</a:t>
            </a:r>
            <a:endParaRPr lang="en-GB" sz="3200" dirty="0" smtClean="0">
              <a:latin typeface="Verdana" pitchFamily="34" charset="0"/>
            </a:endParaRPr>
          </a:p>
        </p:txBody>
      </p:sp>
      <p:sp>
        <p:nvSpPr>
          <p:cNvPr id="18435" name="Text Box 3"/>
          <p:cNvSpPr txBox="1">
            <a:spLocks noChangeArrowheads="1"/>
          </p:cNvSpPr>
          <p:nvPr/>
        </p:nvSpPr>
        <p:spPr bwMode="auto">
          <a:xfrm>
            <a:off x="500034" y="1428736"/>
            <a:ext cx="3286148" cy="2163839"/>
          </a:xfrm>
          <a:prstGeom prst="rect">
            <a:avLst/>
          </a:prstGeom>
          <a:noFill/>
          <a:ln w="9525">
            <a:noFill/>
            <a:miter lim="800000"/>
            <a:headEnd/>
            <a:tailEnd/>
          </a:ln>
        </p:spPr>
        <p:txBody>
          <a:bodyPr wrap="square" tIns="90000" bIns="90000">
            <a:spAutoFit/>
          </a:bodyPr>
          <a:lstStyle/>
          <a:p>
            <a:pPr algn="just">
              <a:spcBef>
                <a:spcPct val="30000"/>
              </a:spcBef>
              <a:buClr>
                <a:schemeClr val="accent2"/>
              </a:buClr>
              <a:buFont typeface="Wingdings" pitchFamily="2" charset="2"/>
              <a:buBlip>
                <a:blip r:embed="rId2"/>
              </a:buBlip>
            </a:pPr>
            <a:r>
              <a:rPr lang="et-EE" sz="1400" dirty="0" smtClean="0">
                <a:solidFill>
                  <a:srgbClr val="4A6782"/>
                </a:solidFill>
                <a:latin typeface="Verdana" pitchFamily="34" charset="0"/>
              </a:rPr>
              <a:t> </a:t>
            </a:r>
            <a:r>
              <a:rPr lang="en-US" sz="1400" dirty="0" smtClean="0">
                <a:solidFill>
                  <a:srgbClr val="4A6782"/>
                </a:solidFill>
                <a:latin typeface="Verdana" pitchFamily="34" charset="0"/>
              </a:rPr>
              <a:t>Eesti Telekom Group paid dividends on 16 June 2009: </a:t>
            </a:r>
            <a:r>
              <a:rPr lang="et-EE" sz="1400" dirty="0" smtClean="0">
                <a:solidFill>
                  <a:srgbClr val="4A6782"/>
                </a:solidFill>
                <a:latin typeface="Verdana" pitchFamily="34" charset="0"/>
              </a:rPr>
              <a:t/>
            </a:r>
            <a:br>
              <a:rPr lang="et-EE" sz="1400" dirty="0" smtClean="0">
                <a:solidFill>
                  <a:srgbClr val="4A6782"/>
                </a:solidFill>
                <a:latin typeface="Verdana" pitchFamily="34" charset="0"/>
              </a:rPr>
            </a:br>
            <a:r>
              <a:rPr lang="et-EE" sz="1400" b="1" dirty="0" smtClean="0">
                <a:solidFill>
                  <a:srgbClr val="4A6782"/>
                </a:solidFill>
                <a:latin typeface="Verdana" pitchFamily="34" charset="0"/>
              </a:rPr>
              <a:t>0.67</a:t>
            </a:r>
            <a:r>
              <a:rPr lang="en-US" sz="1400" b="1" dirty="0" smtClean="0">
                <a:solidFill>
                  <a:srgbClr val="4A6782"/>
                </a:solidFill>
                <a:latin typeface="Verdana" pitchFamily="34" charset="0"/>
              </a:rPr>
              <a:t> E</a:t>
            </a:r>
            <a:r>
              <a:rPr lang="et-EE" sz="1400" b="1" dirty="0" smtClean="0">
                <a:solidFill>
                  <a:srgbClr val="4A6782"/>
                </a:solidFill>
                <a:latin typeface="Verdana" pitchFamily="34" charset="0"/>
              </a:rPr>
              <a:t>UR</a:t>
            </a:r>
            <a:r>
              <a:rPr lang="en-US" sz="1400" b="1" dirty="0" smtClean="0">
                <a:solidFill>
                  <a:srgbClr val="4A6782"/>
                </a:solidFill>
                <a:latin typeface="Verdana" pitchFamily="34" charset="0"/>
              </a:rPr>
              <a:t> per share</a:t>
            </a:r>
            <a:r>
              <a:rPr lang="en-US" sz="1400" dirty="0" smtClean="0">
                <a:solidFill>
                  <a:srgbClr val="4A6782"/>
                </a:solidFill>
                <a:latin typeface="Verdana" pitchFamily="34" charset="0"/>
              </a:rPr>
              <a:t>; </a:t>
            </a:r>
          </a:p>
          <a:p>
            <a:pPr algn="just">
              <a:spcBef>
                <a:spcPct val="30000"/>
              </a:spcBef>
              <a:buClr>
                <a:schemeClr val="accent2"/>
              </a:buClr>
            </a:pPr>
            <a:endParaRPr lang="et-EE" sz="1400" dirty="0" smtClean="0">
              <a:solidFill>
                <a:srgbClr val="4A6782"/>
              </a:solidFill>
              <a:latin typeface="Verdana" pitchFamily="34" charset="0"/>
            </a:endParaRPr>
          </a:p>
          <a:p>
            <a:pPr algn="just">
              <a:spcBef>
                <a:spcPct val="30000"/>
              </a:spcBef>
              <a:buClr>
                <a:schemeClr val="accent2"/>
              </a:buClr>
              <a:buFont typeface="Wingdings" pitchFamily="2" charset="2"/>
              <a:buBlip>
                <a:blip r:embed="rId2"/>
              </a:buBlip>
            </a:pPr>
            <a:r>
              <a:rPr lang="et-EE" sz="1400" dirty="0" smtClean="0">
                <a:solidFill>
                  <a:srgbClr val="4A6782"/>
                </a:solidFill>
                <a:latin typeface="Verdana" pitchFamily="34" charset="0"/>
              </a:rPr>
              <a:t> </a:t>
            </a:r>
            <a:r>
              <a:rPr lang="en-US" sz="1400" dirty="0" smtClean="0">
                <a:solidFill>
                  <a:srgbClr val="4A6782"/>
                </a:solidFill>
                <a:latin typeface="Verdana" pitchFamily="34" charset="0"/>
              </a:rPr>
              <a:t>In total, </a:t>
            </a:r>
            <a:r>
              <a:rPr lang="et-EE" sz="1400" b="1" dirty="0" smtClean="0">
                <a:solidFill>
                  <a:srgbClr val="4A6782"/>
                </a:solidFill>
                <a:latin typeface="Verdana" pitchFamily="34" charset="0"/>
              </a:rPr>
              <a:t>92.6</a:t>
            </a:r>
            <a:r>
              <a:rPr lang="en-US" sz="1400" b="1" dirty="0" smtClean="0">
                <a:solidFill>
                  <a:srgbClr val="4A6782"/>
                </a:solidFill>
                <a:latin typeface="Verdana" pitchFamily="34" charset="0"/>
              </a:rPr>
              <a:t> </a:t>
            </a:r>
            <a:r>
              <a:rPr lang="en-GB" sz="1400" b="1" dirty="0" err="1" smtClean="0">
                <a:solidFill>
                  <a:srgbClr val="4A6782"/>
                </a:solidFill>
                <a:latin typeface="Verdana" pitchFamily="34" charset="0"/>
              </a:rPr>
              <a:t>mln</a:t>
            </a:r>
            <a:r>
              <a:rPr lang="en-US" sz="1400" b="1" dirty="0" smtClean="0">
                <a:solidFill>
                  <a:srgbClr val="4A6782"/>
                </a:solidFill>
                <a:latin typeface="Verdana" pitchFamily="34" charset="0"/>
              </a:rPr>
              <a:t> E</a:t>
            </a:r>
            <a:r>
              <a:rPr lang="et-EE" sz="1400" b="1" dirty="0" smtClean="0">
                <a:solidFill>
                  <a:srgbClr val="4A6782"/>
                </a:solidFill>
                <a:latin typeface="Verdana" pitchFamily="34" charset="0"/>
              </a:rPr>
              <a:t>UR</a:t>
            </a:r>
            <a:r>
              <a:rPr lang="en-US" sz="1400" b="1" dirty="0" smtClean="0">
                <a:solidFill>
                  <a:srgbClr val="4A6782"/>
                </a:solidFill>
                <a:latin typeface="Verdana" pitchFamily="34" charset="0"/>
              </a:rPr>
              <a:t> </a:t>
            </a:r>
            <a:r>
              <a:rPr lang="en-US" sz="1400" dirty="0" smtClean="0">
                <a:solidFill>
                  <a:srgbClr val="4A6782"/>
                </a:solidFill>
                <a:latin typeface="Verdana" pitchFamily="34" charset="0"/>
              </a:rPr>
              <a:t>was</a:t>
            </a:r>
            <a:r>
              <a:rPr lang="et-EE" sz="1400" dirty="0" smtClean="0">
                <a:solidFill>
                  <a:srgbClr val="4A6782"/>
                </a:solidFill>
                <a:latin typeface="Verdana" pitchFamily="34" charset="0"/>
              </a:rPr>
              <a:t> </a:t>
            </a:r>
            <a:r>
              <a:rPr lang="en-US" sz="1400" dirty="0" smtClean="0">
                <a:solidFill>
                  <a:srgbClr val="4A6782"/>
                </a:solidFill>
                <a:latin typeface="Verdana" pitchFamily="34" charset="0"/>
              </a:rPr>
              <a:t>paid out</a:t>
            </a:r>
            <a:r>
              <a:rPr lang="et-EE" sz="1400" dirty="0" smtClean="0">
                <a:solidFill>
                  <a:srgbClr val="4A6782"/>
                </a:solidFill>
                <a:latin typeface="Verdana" pitchFamily="34" charset="0"/>
              </a:rPr>
              <a:t>.</a:t>
            </a:r>
            <a:endParaRPr lang="en-US" sz="1400" dirty="0">
              <a:solidFill>
                <a:srgbClr val="4A6782"/>
              </a:solidFill>
              <a:latin typeface="Verdana" pitchFamily="34" charset="0"/>
            </a:endParaRPr>
          </a:p>
          <a:p>
            <a:pPr algn="just">
              <a:spcBef>
                <a:spcPct val="30000"/>
              </a:spcBef>
              <a:buClr>
                <a:schemeClr val="accent2"/>
              </a:buClr>
            </a:pPr>
            <a:endParaRPr lang="en-US" sz="1400" dirty="0">
              <a:solidFill>
                <a:srgbClr val="4A6782"/>
              </a:solidFill>
              <a:latin typeface="Verdana" pitchFamily="34" charset="0"/>
            </a:endParaRPr>
          </a:p>
          <a:p>
            <a:pPr algn="just">
              <a:spcBef>
                <a:spcPct val="30000"/>
              </a:spcBef>
              <a:spcAft>
                <a:spcPct val="30000"/>
              </a:spcAft>
              <a:buClr>
                <a:schemeClr val="accent2"/>
              </a:buClr>
              <a:buFont typeface="Wingdings" pitchFamily="2" charset="2"/>
              <a:buBlip>
                <a:blip r:embed="rId2"/>
              </a:buBlip>
            </a:pPr>
            <a:endParaRPr lang="en-US" sz="1400" dirty="0">
              <a:solidFill>
                <a:srgbClr val="4A6782"/>
              </a:solidFill>
              <a:latin typeface="Dax-Regular" pitchFamily="2" charset="0"/>
            </a:endParaRPr>
          </a:p>
        </p:txBody>
      </p:sp>
      <p:graphicFrame>
        <p:nvGraphicFramePr>
          <p:cNvPr id="6" name="Diagramm 5"/>
          <p:cNvGraphicFramePr/>
          <p:nvPr/>
        </p:nvGraphicFramePr>
        <p:xfrm>
          <a:off x="285720" y="3714752"/>
          <a:ext cx="4629150"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8194" name="Picture 2"/>
          <p:cNvPicPr>
            <a:picLocks noChangeAspect="1" noChangeArrowheads="1"/>
          </p:cNvPicPr>
          <p:nvPr/>
        </p:nvPicPr>
        <p:blipFill>
          <a:blip r:embed="rId4"/>
          <a:srcRect/>
          <a:stretch>
            <a:fillRect/>
          </a:stretch>
        </p:blipFill>
        <p:spPr bwMode="auto">
          <a:xfrm>
            <a:off x="4071934" y="857232"/>
            <a:ext cx="4579937" cy="2759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p:cNvPicPr>
            <a:picLocks noChangeAspect="1" noChangeArrowheads="1"/>
          </p:cNvPicPr>
          <p:nvPr/>
        </p:nvPicPr>
        <p:blipFill>
          <a:blip r:embed="rId3"/>
          <a:srcRect b="6896"/>
          <a:stretch>
            <a:fillRect/>
          </a:stretch>
        </p:blipFill>
        <p:spPr bwMode="auto">
          <a:xfrm>
            <a:off x="3143240" y="3786190"/>
            <a:ext cx="4045062" cy="2500330"/>
          </a:xfrm>
          <a:prstGeom prst="rect">
            <a:avLst/>
          </a:prstGeom>
          <a:noFill/>
          <a:ln w="9525">
            <a:noFill/>
            <a:miter lim="800000"/>
            <a:headEnd/>
            <a:tailEnd/>
          </a:ln>
          <a:effectLst/>
        </p:spPr>
      </p:pic>
      <p:pic>
        <p:nvPicPr>
          <p:cNvPr id="3" name="Picture 5"/>
          <p:cNvPicPr>
            <a:picLocks noChangeAspect="1" noChangeArrowheads="1"/>
          </p:cNvPicPr>
          <p:nvPr/>
        </p:nvPicPr>
        <p:blipFill>
          <a:blip r:embed="rId4"/>
          <a:srcRect l="23333" r="11667"/>
          <a:stretch>
            <a:fillRect/>
          </a:stretch>
        </p:blipFill>
        <p:spPr bwMode="auto">
          <a:xfrm>
            <a:off x="714348" y="3786190"/>
            <a:ext cx="2786082" cy="2578882"/>
          </a:xfrm>
          <a:prstGeom prst="rect">
            <a:avLst/>
          </a:prstGeom>
          <a:noFill/>
          <a:ln w="9525">
            <a:noFill/>
            <a:miter lim="800000"/>
            <a:headEnd/>
            <a:tailEnd/>
          </a:ln>
          <a:effectLst/>
        </p:spPr>
      </p:pic>
      <p:sp>
        <p:nvSpPr>
          <p:cNvPr id="2052" name="Rectangle 2"/>
          <p:cNvSpPr>
            <a:spLocks noGrp="1" noChangeArrowheads="1"/>
          </p:cNvSpPr>
          <p:nvPr>
            <p:ph type="title"/>
          </p:nvPr>
        </p:nvSpPr>
        <p:spPr>
          <a:xfrm>
            <a:off x="457200" y="274638"/>
            <a:ext cx="6202363" cy="1011237"/>
          </a:xfrm>
        </p:spPr>
        <p:txBody>
          <a:bodyPr/>
          <a:lstStyle/>
          <a:p>
            <a:pPr eaLnBrk="1" hangingPunct="1"/>
            <a:r>
              <a:rPr lang="en-US" sz="3200" dirty="0" smtClean="0">
                <a:latin typeface="Verdana" pitchFamily="34" charset="0"/>
              </a:rPr>
              <a:t>Largest shareholders of </a:t>
            </a:r>
            <a:r>
              <a:rPr lang="et-EE" sz="3200" dirty="0" smtClean="0">
                <a:latin typeface="Verdana" pitchFamily="34" charset="0"/>
              </a:rPr>
              <a:t/>
            </a:r>
            <a:br>
              <a:rPr lang="et-EE" sz="3200" dirty="0" smtClean="0">
                <a:latin typeface="Verdana" pitchFamily="34" charset="0"/>
              </a:rPr>
            </a:br>
            <a:r>
              <a:rPr lang="en-US" sz="3200" dirty="0" smtClean="0">
                <a:latin typeface="Verdana" pitchFamily="34" charset="0"/>
              </a:rPr>
              <a:t>AS Eesti Telekom</a:t>
            </a:r>
            <a:endParaRPr lang="et-EE" sz="3200" dirty="0" smtClean="0">
              <a:latin typeface="Verdana" pitchFamily="34" charset="0"/>
            </a:endParaRPr>
          </a:p>
        </p:txBody>
      </p:sp>
      <p:cxnSp>
        <p:nvCxnSpPr>
          <p:cNvPr id="15" name="Sirgkonnektor 14"/>
          <p:cNvCxnSpPr/>
          <p:nvPr/>
        </p:nvCxnSpPr>
        <p:spPr>
          <a:xfrm flipV="1">
            <a:off x="2786050" y="4286256"/>
            <a:ext cx="1714512" cy="428628"/>
          </a:xfrm>
          <a:prstGeom prst="line">
            <a:avLst/>
          </a:prstGeom>
          <a:ln>
            <a:solidFill>
              <a:srgbClr val="5A2F89"/>
            </a:solidFill>
          </a:ln>
        </p:spPr>
        <p:style>
          <a:lnRef idx="1">
            <a:schemeClr val="accent1"/>
          </a:lnRef>
          <a:fillRef idx="0">
            <a:schemeClr val="accent1"/>
          </a:fillRef>
          <a:effectRef idx="0">
            <a:schemeClr val="accent1"/>
          </a:effectRef>
          <a:fontRef idx="minor">
            <a:schemeClr val="tx1"/>
          </a:fontRef>
        </p:style>
      </p:cxnSp>
      <p:cxnSp>
        <p:nvCxnSpPr>
          <p:cNvPr id="23" name="Sirgkonnektor 22"/>
          <p:cNvCxnSpPr/>
          <p:nvPr/>
        </p:nvCxnSpPr>
        <p:spPr>
          <a:xfrm>
            <a:off x="2643174" y="5429264"/>
            <a:ext cx="1857388" cy="571504"/>
          </a:xfrm>
          <a:prstGeom prst="line">
            <a:avLst/>
          </a:prstGeom>
          <a:ln>
            <a:solidFill>
              <a:srgbClr val="5A2F89"/>
            </a:solidFill>
          </a:ln>
        </p:spPr>
        <p:style>
          <a:lnRef idx="1">
            <a:schemeClr val="accent1"/>
          </a:lnRef>
          <a:fillRef idx="0">
            <a:schemeClr val="accent1"/>
          </a:fillRef>
          <a:effectRef idx="0">
            <a:schemeClr val="accent1"/>
          </a:effectRef>
          <a:fontRef idx="minor">
            <a:schemeClr val="tx1"/>
          </a:fontRef>
        </p:style>
      </p:cxnSp>
      <p:graphicFrame>
        <p:nvGraphicFramePr>
          <p:cNvPr id="1026" name="Object 2"/>
          <p:cNvGraphicFramePr>
            <a:graphicFrameLocks noChangeAspect="1"/>
          </p:cNvGraphicFramePr>
          <p:nvPr/>
        </p:nvGraphicFramePr>
        <p:xfrm>
          <a:off x="571500" y="1357313"/>
          <a:ext cx="5448300" cy="2295525"/>
        </p:xfrm>
        <a:graphic>
          <a:graphicData uri="http://schemas.openxmlformats.org/presentationml/2006/ole">
            <p:oleObj spid="_x0000_s1026" name="Worksheet" r:id="rId5" imgW="5448300" imgH="2295449" progId="Excel.Shee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6202363" cy="868362"/>
          </a:xfrm>
        </p:spPr>
        <p:txBody>
          <a:bodyPr/>
          <a:lstStyle/>
          <a:p>
            <a:pPr eaLnBrk="1" hangingPunct="1"/>
            <a:r>
              <a:rPr lang="en-US" sz="3200" dirty="0" smtClean="0">
                <a:latin typeface="Verdana" pitchFamily="34" charset="0"/>
              </a:rPr>
              <a:t>Trading statistics in Tallinn</a:t>
            </a:r>
            <a:endParaRPr lang="et-EE" sz="3200" dirty="0" smtClean="0">
              <a:latin typeface="Verdana" pitchFamily="34" charset="0"/>
            </a:endParaRPr>
          </a:p>
        </p:txBody>
      </p:sp>
      <p:sp>
        <p:nvSpPr>
          <p:cNvPr id="22531" name="Text Box 3"/>
          <p:cNvSpPr txBox="1">
            <a:spLocks noChangeArrowheads="1"/>
          </p:cNvSpPr>
          <p:nvPr/>
        </p:nvSpPr>
        <p:spPr bwMode="auto">
          <a:xfrm>
            <a:off x="6096000" y="1524000"/>
            <a:ext cx="2743200" cy="1258888"/>
          </a:xfrm>
          <a:prstGeom prst="rect">
            <a:avLst/>
          </a:prstGeom>
          <a:noFill/>
          <a:ln w="9525" algn="ctr">
            <a:noFill/>
            <a:miter lim="800000"/>
            <a:headEnd/>
            <a:tailEnd/>
          </a:ln>
        </p:spPr>
        <p:txBody>
          <a:bodyPr tIns="90000" bIns="90000">
            <a:spAutoFit/>
          </a:bodyPr>
          <a:lstStyle/>
          <a:p>
            <a:pPr algn="ctr">
              <a:spcBef>
                <a:spcPct val="30000"/>
              </a:spcBef>
              <a:spcAft>
                <a:spcPct val="30000"/>
              </a:spcAft>
            </a:pPr>
            <a:r>
              <a:rPr lang="en-US" sz="1400" dirty="0">
                <a:solidFill>
                  <a:srgbClr val="4A6782"/>
                </a:solidFill>
                <a:latin typeface="Verdana" pitchFamily="34" charset="0"/>
              </a:rPr>
              <a:t>AS Eesti Telekom has been listed on the Tallinn and London Stock Exchanges </a:t>
            </a:r>
            <a:r>
              <a:rPr lang="en-US" sz="1400" b="1" dirty="0">
                <a:solidFill>
                  <a:srgbClr val="4A6782"/>
                </a:solidFill>
                <a:latin typeface="Verdana" pitchFamily="34" charset="0"/>
              </a:rPr>
              <a:t>(OMX:ETLAT/LSE:EETD)</a:t>
            </a:r>
            <a:r>
              <a:rPr lang="en-US" sz="1400" dirty="0">
                <a:solidFill>
                  <a:srgbClr val="4A6782"/>
                </a:solidFill>
                <a:latin typeface="Verdana" pitchFamily="34" charset="0"/>
              </a:rPr>
              <a:t> since 1999.</a:t>
            </a:r>
            <a:endParaRPr lang="et-EE" sz="1400" dirty="0">
              <a:solidFill>
                <a:srgbClr val="4A6782"/>
              </a:solidFill>
              <a:latin typeface="Verdana" pitchFamily="34" charset="0"/>
            </a:endParaRPr>
          </a:p>
        </p:txBody>
      </p:sp>
      <p:graphicFrame>
        <p:nvGraphicFramePr>
          <p:cNvPr id="16" name="Tabel 15"/>
          <p:cNvGraphicFramePr>
            <a:graphicFrameLocks noGrp="1"/>
          </p:cNvGraphicFramePr>
          <p:nvPr/>
        </p:nvGraphicFramePr>
        <p:xfrm>
          <a:off x="571472" y="1285860"/>
          <a:ext cx="5181600" cy="1494790"/>
        </p:xfrm>
        <a:graphic>
          <a:graphicData uri="http://schemas.openxmlformats.org/drawingml/2006/table">
            <a:tbl>
              <a:tblPr/>
              <a:tblGrid>
                <a:gridCol w="2184400"/>
                <a:gridCol w="749300"/>
                <a:gridCol w="749300"/>
                <a:gridCol w="749300"/>
                <a:gridCol w="749300"/>
              </a:tblGrid>
              <a:tr h="179070">
                <a:tc>
                  <a:txBody>
                    <a:bodyPr/>
                    <a:lstStyle/>
                    <a:p>
                      <a:pPr algn="l" fontAlgn="ctr"/>
                      <a:r>
                        <a:rPr lang="et-EE" sz="900" b="1" i="0" u="none" strike="noStrike" dirty="0">
                          <a:solidFill>
                            <a:srgbClr val="000000"/>
                          </a:solidFill>
                          <a:latin typeface="Verdana"/>
                        </a:rPr>
                        <a:t>SHARE INFORMATION</a:t>
                      </a:r>
                    </a:p>
                  </a:txBody>
                  <a:tcPr marL="9525" marR="9525" marT="9525" marB="0" anchor="ctr">
                    <a:lnL>
                      <a:noFill/>
                    </a:lnL>
                    <a:lnR>
                      <a:noFill/>
                    </a:lnR>
                    <a:lnT>
                      <a:noFill/>
                    </a:lnT>
                    <a:lnB>
                      <a:noFill/>
                    </a:lnB>
                  </a:tcPr>
                </a:tc>
                <a:tc>
                  <a:txBody>
                    <a:bodyPr/>
                    <a:lstStyle/>
                    <a:p>
                      <a:pPr algn="l" fontAlgn="b"/>
                      <a:endParaRPr lang="et-EE" sz="900" b="0" i="0" u="none" strike="noStrike">
                        <a:solidFill>
                          <a:srgbClr val="000000"/>
                        </a:solidFill>
                        <a:latin typeface="Verdana"/>
                      </a:endParaRPr>
                    </a:p>
                  </a:txBody>
                  <a:tcPr marL="9525" marR="9525" marT="9525" marB="0" anchor="b">
                    <a:lnL>
                      <a:noFill/>
                    </a:lnL>
                    <a:lnR>
                      <a:noFill/>
                    </a:lnR>
                    <a:lnT>
                      <a:noFill/>
                    </a:lnT>
                    <a:lnB>
                      <a:noFill/>
                    </a:lnB>
                  </a:tcPr>
                </a:tc>
                <a:tc>
                  <a:txBody>
                    <a:bodyPr/>
                    <a:lstStyle/>
                    <a:p>
                      <a:pPr algn="l" fontAlgn="b"/>
                      <a:endParaRPr lang="et-EE" sz="900" b="0" i="0" u="none" strike="noStrike">
                        <a:solidFill>
                          <a:srgbClr val="000000"/>
                        </a:solidFill>
                        <a:latin typeface="Verdana"/>
                      </a:endParaRPr>
                    </a:p>
                  </a:txBody>
                  <a:tcPr marL="9525" marR="9525" marT="9525" marB="0" anchor="b">
                    <a:lnL>
                      <a:noFill/>
                    </a:lnL>
                    <a:lnR>
                      <a:noFill/>
                    </a:lnR>
                    <a:lnT>
                      <a:noFill/>
                    </a:lnT>
                    <a:lnB>
                      <a:noFill/>
                    </a:lnB>
                  </a:tcPr>
                </a:tc>
                <a:tc>
                  <a:txBody>
                    <a:bodyPr/>
                    <a:lstStyle/>
                    <a:p>
                      <a:pPr algn="l" fontAlgn="b"/>
                      <a:endParaRPr lang="et-EE" sz="900" b="0" i="0" u="none" strike="noStrike">
                        <a:solidFill>
                          <a:srgbClr val="000000"/>
                        </a:solidFill>
                        <a:latin typeface="Verdana"/>
                      </a:endParaRPr>
                    </a:p>
                  </a:txBody>
                  <a:tcPr marL="9525" marR="9525" marT="9525" marB="0" anchor="b">
                    <a:lnL>
                      <a:noFill/>
                    </a:lnL>
                    <a:lnR>
                      <a:noFill/>
                    </a:lnR>
                    <a:lnT>
                      <a:noFill/>
                    </a:lnT>
                    <a:lnB>
                      <a:noFill/>
                    </a:lnB>
                  </a:tcPr>
                </a:tc>
                <a:tc>
                  <a:txBody>
                    <a:bodyPr/>
                    <a:lstStyle/>
                    <a:p>
                      <a:pPr algn="l" fontAlgn="b"/>
                      <a:endParaRPr lang="et-EE" sz="900" b="0" i="0" u="none" strike="noStrike">
                        <a:solidFill>
                          <a:srgbClr val="000000"/>
                        </a:solidFill>
                        <a:latin typeface="Verdana"/>
                      </a:endParaRPr>
                    </a:p>
                  </a:txBody>
                  <a:tcPr marL="9525" marR="9525" marT="9525" marB="0" anchor="b">
                    <a:lnL>
                      <a:noFill/>
                    </a:lnL>
                    <a:lnR>
                      <a:noFill/>
                    </a:lnR>
                    <a:lnT>
                      <a:noFill/>
                    </a:lnT>
                    <a:lnB>
                      <a:noFill/>
                    </a:lnB>
                  </a:tcPr>
                </a:tc>
              </a:tr>
              <a:tr h="164465">
                <a:tc>
                  <a:txBody>
                    <a:bodyPr/>
                    <a:lstStyle/>
                    <a:p>
                      <a:pPr algn="l" fontAlgn="ctr"/>
                      <a:r>
                        <a:rPr lang="et-EE" sz="800" b="1" i="0" u="none" strike="noStrike">
                          <a:solidFill>
                            <a:srgbClr val="4F81BD"/>
                          </a:solidFill>
                          <a:latin typeface="Verdana"/>
                        </a:rPr>
                        <a:t>Veerg1</a:t>
                      </a:r>
                    </a:p>
                  </a:txBody>
                  <a:tcPr marL="9525" marR="9525" marT="952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2005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2006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2007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2008</a:t>
                      </a:r>
                    </a:p>
                  </a:txBody>
                  <a:tcPr marL="9525" marR="9525" marT="952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64465">
                <a:tc>
                  <a:txBody>
                    <a:bodyPr/>
                    <a:lstStyle/>
                    <a:p>
                      <a:pPr algn="l" fontAlgn="ctr"/>
                      <a:r>
                        <a:rPr lang="et-EE" sz="800" b="0" i="0" u="none" strike="noStrike">
                          <a:solidFill>
                            <a:srgbClr val="000000"/>
                          </a:solidFill>
                          <a:latin typeface="Verdana"/>
                        </a:rPr>
                        <a:t>Year-end number of shares</a:t>
                      </a:r>
                    </a:p>
                  </a:txBody>
                  <a:tcPr marL="9525" marR="9525" marT="952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137,954,528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137,954,528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137,954,528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137,954,528</a:t>
                      </a:r>
                    </a:p>
                  </a:txBody>
                  <a:tcPr marL="9525" marR="9525" marT="952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4465">
                <a:tc>
                  <a:txBody>
                    <a:bodyPr/>
                    <a:lstStyle/>
                    <a:p>
                      <a:pPr algn="l" fontAlgn="ctr"/>
                      <a:r>
                        <a:rPr lang="en-US" sz="800" b="0" i="0" u="none" strike="noStrike">
                          <a:solidFill>
                            <a:srgbClr val="000000"/>
                          </a:solidFill>
                          <a:latin typeface="Verdana"/>
                        </a:rPr>
                        <a:t>Annual average number of shares</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137,954,528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137,954,528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137,954,528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137,954,528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4465">
                <a:tc>
                  <a:txBody>
                    <a:bodyPr/>
                    <a:lstStyle/>
                    <a:p>
                      <a:pPr algn="l" fontAlgn="ctr"/>
                      <a:r>
                        <a:rPr lang="et-EE" sz="800" b="0" i="0" u="none" strike="noStrike">
                          <a:solidFill>
                            <a:srgbClr val="000000"/>
                          </a:solidFill>
                          <a:latin typeface="Verdana"/>
                        </a:rPr>
                        <a:t>Equity per share, EUR</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1.90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1.99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4465">
                <a:tc>
                  <a:txBody>
                    <a:bodyPr/>
                    <a:lstStyle/>
                    <a:p>
                      <a:pPr algn="l" fontAlgn="ctr"/>
                      <a:r>
                        <a:rPr lang="et-EE" sz="800" b="0" i="0" u="none" strike="noStrike">
                          <a:solidFill>
                            <a:srgbClr val="000000"/>
                          </a:solidFill>
                          <a:latin typeface="Verdana"/>
                        </a:rPr>
                        <a:t>Earnings per share, EUR</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0.50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0.61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0.70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0.66</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4465">
                <a:tc>
                  <a:txBody>
                    <a:bodyPr/>
                    <a:lstStyle/>
                    <a:p>
                      <a:pPr algn="l" fontAlgn="ctr"/>
                      <a:r>
                        <a:rPr lang="et-EE" sz="800" b="0" i="0" u="none" strike="noStrike">
                          <a:solidFill>
                            <a:srgbClr val="000000"/>
                          </a:solidFill>
                          <a:latin typeface="Verdana"/>
                        </a:rPr>
                        <a:t>P/E ratio</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5.9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4465">
                <a:tc>
                  <a:txBody>
                    <a:bodyPr/>
                    <a:lstStyle/>
                    <a:p>
                      <a:pPr algn="l" fontAlgn="ctr"/>
                      <a:r>
                        <a:rPr lang="en-US" sz="800" b="0" i="0" u="none" strike="noStrike" dirty="0">
                          <a:solidFill>
                            <a:srgbClr val="000000"/>
                          </a:solidFill>
                          <a:latin typeface="Verdana"/>
                        </a:rPr>
                        <a:t>Dividends per share for the </a:t>
                      </a:r>
                      <a:r>
                        <a:rPr lang="en-US" sz="800" b="0" i="0" u="none" strike="noStrike" dirty="0" smtClean="0">
                          <a:solidFill>
                            <a:srgbClr val="000000"/>
                          </a:solidFill>
                          <a:latin typeface="Verdana"/>
                        </a:rPr>
                        <a:t>year, </a:t>
                      </a:r>
                      <a:r>
                        <a:rPr lang="en-US" sz="800" b="0" i="0" u="none" strike="noStrike" dirty="0">
                          <a:solidFill>
                            <a:srgbClr val="000000"/>
                          </a:solidFill>
                          <a:latin typeface="Verdana"/>
                        </a:rPr>
                        <a:t>EUR</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0.58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0.61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0.67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dirty="0" smtClean="0">
                          <a:solidFill>
                            <a:schemeClr val="tx1"/>
                          </a:solidFill>
                          <a:latin typeface="Verdana"/>
                        </a:rPr>
                        <a:t>0.67</a:t>
                      </a:r>
                      <a:endParaRPr lang="et-EE" sz="800" b="0" i="0" u="none" strike="noStrike" dirty="0">
                        <a:solidFill>
                          <a:schemeClr val="tx1"/>
                        </a:solidFill>
                        <a:latin typeface="Verdana"/>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4465">
                <a:tc>
                  <a:txBody>
                    <a:bodyPr/>
                    <a:lstStyle/>
                    <a:p>
                      <a:pPr algn="l" fontAlgn="ctr"/>
                      <a:r>
                        <a:rPr lang="et-EE" sz="800" b="0" i="0" u="none" strike="noStrike">
                          <a:solidFill>
                            <a:srgbClr val="000000"/>
                          </a:solidFill>
                          <a:latin typeface="Verdana"/>
                        </a:rPr>
                        <a:t>Dividend payout ratio,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ctr"/>
                      <a:r>
                        <a:rPr lang="et-EE" sz="800" b="0" i="0" u="none" strike="noStrike">
                          <a:solidFill>
                            <a:srgbClr val="000000"/>
                          </a:solidFill>
                          <a:latin typeface="Verdana"/>
                        </a:rPr>
                        <a:t>114.2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ctr"/>
                      <a:r>
                        <a:rPr lang="et-EE" sz="800" b="0" i="0" u="none" strike="noStrike">
                          <a:solidFill>
                            <a:srgbClr val="000000"/>
                          </a:solidFill>
                          <a:latin typeface="Verdana"/>
                        </a:rPr>
                        <a:t>100.1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ctr"/>
                      <a:r>
                        <a:rPr lang="et-EE" sz="800" b="0" i="0" u="none" strike="noStrike">
                          <a:solidFill>
                            <a:srgbClr val="000000"/>
                          </a:solidFill>
                          <a:latin typeface="Verdana"/>
                        </a:rPr>
                        <a:t>96.1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ctr"/>
                      <a:r>
                        <a:rPr lang="et-EE" sz="800" b="0" i="0" u="none" strike="noStrike" dirty="0" smtClean="0">
                          <a:solidFill>
                            <a:schemeClr val="tx1"/>
                          </a:solidFill>
                          <a:latin typeface="Verdana"/>
                        </a:rPr>
                        <a:t>101.0</a:t>
                      </a:r>
                      <a:endParaRPr lang="et-EE" sz="800" b="0" i="0" u="none" strike="noStrike" dirty="0">
                        <a:solidFill>
                          <a:schemeClr val="tx1"/>
                        </a:solidFill>
                        <a:latin typeface="Verdana"/>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pic>
        <p:nvPicPr>
          <p:cNvPr id="7" name="Picture 4"/>
          <p:cNvPicPr>
            <a:picLocks noChangeAspect="1" noChangeArrowheads="1"/>
          </p:cNvPicPr>
          <p:nvPr/>
        </p:nvPicPr>
        <p:blipFill>
          <a:blip r:embed="rId2"/>
          <a:srcRect/>
          <a:stretch>
            <a:fillRect/>
          </a:stretch>
        </p:blipFill>
        <p:spPr bwMode="auto">
          <a:xfrm>
            <a:off x="0" y="3071810"/>
            <a:ext cx="4486275" cy="3257550"/>
          </a:xfrm>
          <a:prstGeom prst="rect">
            <a:avLst/>
          </a:prstGeom>
          <a:noFill/>
          <a:ln w="9525">
            <a:noFill/>
            <a:miter lim="800000"/>
            <a:headEnd/>
            <a:tailEnd/>
          </a:ln>
          <a:effectLst/>
        </p:spPr>
      </p:pic>
      <p:graphicFrame>
        <p:nvGraphicFramePr>
          <p:cNvPr id="8" name="Tabel 7"/>
          <p:cNvGraphicFramePr>
            <a:graphicFrameLocks noGrp="1"/>
          </p:cNvGraphicFramePr>
          <p:nvPr/>
        </p:nvGraphicFramePr>
        <p:xfrm>
          <a:off x="4572000" y="3500438"/>
          <a:ext cx="4429156" cy="1637665"/>
        </p:xfrm>
        <a:graphic>
          <a:graphicData uri="http://schemas.openxmlformats.org/drawingml/2006/table">
            <a:tbl>
              <a:tblPr/>
              <a:tblGrid>
                <a:gridCol w="1000132"/>
                <a:gridCol w="714380"/>
                <a:gridCol w="714380"/>
                <a:gridCol w="714380"/>
                <a:gridCol w="642942"/>
                <a:gridCol w="642942"/>
              </a:tblGrid>
              <a:tr h="179070">
                <a:tc gridSpan="6">
                  <a:txBody>
                    <a:bodyPr/>
                    <a:lstStyle/>
                    <a:p>
                      <a:pPr algn="l" fontAlgn="ctr"/>
                      <a:r>
                        <a:rPr lang="en-US" sz="800" b="1" i="0" u="none" strike="noStrike" dirty="0">
                          <a:solidFill>
                            <a:srgbClr val="4A6782"/>
                          </a:solidFill>
                          <a:latin typeface="Verdana"/>
                        </a:rPr>
                        <a:t>TRADING HISTORY ON THE TALLINN STOCK EXCHANGE (in </a:t>
                      </a:r>
                      <a:r>
                        <a:rPr lang="en-US" sz="800" b="1" i="0" u="none" strike="noStrike" dirty="0" err="1">
                          <a:solidFill>
                            <a:srgbClr val="4A6782"/>
                          </a:solidFill>
                          <a:latin typeface="Verdana"/>
                        </a:rPr>
                        <a:t>euros</a:t>
                      </a:r>
                      <a:r>
                        <a:rPr lang="en-US" sz="800" b="1" i="0" u="none" strike="noStrike" dirty="0">
                          <a:solidFill>
                            <a:srgbClr val="4A6782"/>
                          </a:solidFill>
                          <a:latin typeface="Verdana"/>
                        </a:rPr>
                        <a:t>)</a:t>
                      </a:r>
                    </a:p>
                  </a:txBody>
                  <a:tcPr marL="9525" marR="9525" marT="9525" marB="0" anchor="ctr">
                    <a:lnL>
                      <a:noFill/>
                    </a:lnL>
                    <a:lnR>
                      <a:noFill/>
                    </a:lnR>
                    <a:lnT>
                      <a:noFill/>
                    </a:lnT>
                    <a:lnB>
                      <a:noFill/>
                    </a:lnB>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r>
              <a:tr h="164465">
                <a:tc>
                  <a:txBody>
                    <a:bodyPr/>
                    <a:lstStyle/>
                    <a:p>
                      <a:pPr algn="l" fontAlgn="ctr"/>
                      <a:r>
                        <a:rPr lang="et-EE" sz="800" b="1" i="1" u="none" strike="noStrike">
                          <a:solidFill>
                            <a:srgbClr val="4F81BD"/>
                          </a:solidFill>
                          <a:latin typeface="Verdana"/>
                        </a:rPr>
                        <a:t>Veerg1</a:t>
                      </a:r>
                    </a:p>
                  </a:txBody>
                  <a:tcPr marL="9525" marR="9525" marT="952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2005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2006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2007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2008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fontAlgn="ctr"/>
                      <a:r>
                        <a:rPr lang="et-EE" sz="800" b="1" i="0" u="none" strike="noStrike">
                          <a:solidFill>
                            <a:srgbClr val="000000"/>
                          </a:solidFill>
                          <a:latin typeface="Verdana"/>
                        </a:rPr>
                        <a:t>6M 2009</a:t>
                      </a:r>
                    </a:p>
                  </a:txBody>
                  <a:tcPr marL="9525" marR="9525" marT="952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64465">
                <a:tc>
                  <a:txBody>
                    <a:bodyPr/>
                    <a:lstStyle/>
                    <a:p>
                      <a:pPr algn="l" fontAlgn="ctr"/>
                      <a:r>
                        <a:rPr lang="et-EE" sz="800" b="0" i="0" u="none" strike="noStrike">
                          <a:solidFill>
                            <a:srgbClr val="000000"/>
                          </a:solidFill>
                          <a:latin typeface="Verdana"/>
                        </a:rPr>
                        <a:t>High</a:t>
                      </a:r>
                    </a:p>
                  </a:txBody>
                  <a:tcPr marL="9525" marR="9525" marT="952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8.60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8.40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10.77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7.99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5.45</a:t>
                      </a:r>
                    </a:p>
                  </a:txBody>
                  <a:tcPr marL="9525" marR="9525" marT="952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4465">
                <a:tc>
                  <a:txBody>
                    <a:bodyPr/>
                    <a:lstStyle/>
                    <a:p>
                      <a:pPr algn="l" fontAlgn="ctr"/>
                      <a:r>
                        <a:rPr lang="et-EE" sz="800" b="0" i="0" u="none" strike="noStrike">
                          <a:solidFill>
                            <a:srgbClr val="000000"/>
                          </a:solidFill>
                          <a:latin typeface="Verdana"/>
                        </a:rPr>
                        <a:t>Low</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7.10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6.95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6.57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3.81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4.10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4465">
                <a:tc>
                  <a:txBody>
                    <a:bodyPr/>
                    <a:lstStyle/>
                    <a:p>
                      <a:pPr algn="l" fontAlgn="ctr"/>
                      <a:r>
                        <a:rPr lang="et-EE" sz="800" b="0" i="0" u="none" strike="noStrike">
                          <a:solidFill>
                            <a:srgbClr val="000000"/>
                          </a:solidFill>
                          <a:latin typeface="Verdana"/>
                        </a:rPr>
                        <a:t>Last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7.60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8.40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7.80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3.90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4.34</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4465">
                <a:tc>
                  <a:txBody>
                    <a:bodyPr/>
                    <a:lstStyle/>
                    <a:p>
                      <a:pPr algn="l" fontAlgn="ctr"/>
                      <a:r>
                        <a:rPr lang="et-EE" sz="800" b="0" i="0" u="none" strike="noStrike">
                          <a:solidFill>
                            <a:srgbClr val="000000"/>
                          </a:solidFill>
                          <a:latin typeface="Verdana"/>
                        </a:rPr>
                        <a:t>Change,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5.56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10.53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-7.14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-50.00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11.29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4465">
                <a:tc>
                  <a:txBody>
                    <a:bodyPr/>
                    <a:lstStyle/>
                    <a:p>
                      <a:pPr algn="l" fontAlgn="ctr"/>
                      <a:r>
                        <a:rPr lang="et-EE" sz="800" b="0" i="0" u="none" strike="noStrike">
                          <a:solidFill>
                            <a:srgbClr val="000000"/>
                          </a:solidFill>
                          <a:latin typeface="Verdana"/>
                        </a:rPr>
                        <a:t>Traded volume</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23,749,354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19,336,241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23,693,032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17,636,495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5,017,457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4465">
                <a:tc>
                  <a:txBody>
                    <a:bodyPr/>
                    <a:lstStyle/>
                    <a:p>
                      <a:pPr algn="l" fontAlgn="ctr"/>
                      <a:r>
                        <a:rPr lang="et-EE" sz="800" b="0" i="0" u="none" strike="noStrike">
                          <a:solidFill>
                            <a:srgbClr val="000000"/>
                          </a:solidFill>
                          <a:latin typeface="Verdana"/>
                        </a:rPr>
                        <a:t>Turnover, mln</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185.83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148.77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193.36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116.47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t-EE" sz="800" b="0" i="0" u="none" strike="noStrike">
                          <a:solidFill>
                            <a:srgbClr val="000000"/>
                          </a:solidFill>
                          <a:latin typeface="Verdana"/>
                        </a:rPr>
                        <a:t>24.26</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4465">
                <a:tc>
                  <a:txBody>
                    <a:bodyPr/>
                    <a:lstStyle/>
                    <a:p>
                      <a:pPr algn="l" fontAlgn="ctr"/>
                      <a:r>
                        <a:rPr lang="et-EE" sz="800" b="0" i="0" u="none" strike="noStrike">
                          <a:solidFill>
                            <a:srgbClr val="000000"/>
                          </a:solidFill>
                          <a:latin typeface="Verdana"/>
                        </a:rPr>
                        <a:t>Capitalisation, mln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1,048.45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1,158.82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1,076.05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538.02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t-EE" sz="800" b="0" i="0" u="none" strike="noStrike">
                          <a:solidFill>
                            <a:srgbClr val="000000"/>
                          </a:solidFill>
                          <a:latin typeface="Verdana"/>
                        </a:rPr>
                        <a:t>604.24</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2875">
                <a:tc gridSpan="2">
                  <a:txBody>
                    <a:bodyPr/>
                    <a:lstStyle/>
                    <a:p>
                      <a:pPr algn="l" fontAlgn="ctr"/>
                      <a:r>
                        <a:rPr lang="et-EE" sz="700" b="0" i="1" u="none" strike="noStrike" dirty="0" err="1">
                          <a:solidFill>
                            <a:srgbClr val="000000"/>
                          </a:solidFill>
                          <a:latin typeface="Verdana"/>
                        </a:rPr>
                        <a:t>Source</a:t>
                      </a:r>
                      <a:r>
                        <a:rPr lang="et-EE" sz="700" b="0" i="1" u="none" strike="noStrike" dirty="0">
                          <a:solidFill>
                            <a:srgbClr val="000000"/>
                          </a:solidFill>
                          <a:latin typeface="Verdana"/>
                        </a:rPr>
                        <a:t>: NASDAQ OMX Tallinn</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hMerge="1">
                  <a:txBody>
                    <a:bodyPr/>
                    <a:lstStyle/>
                    <a:p>
                      <a:pPr algn="l" fontAlgn="ctr"/>
                      <a:endParaRPr lang="et-EE" sz="800" b="0" i="0" u="none" strike="noStrike" dirty="0">
                        <a:solidFill>
                          <a:srgbClr val="000000"/>
                        </a:solidFill>
                        <a:latin typeface="Verdana"/>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ctr"/>
                      <a:endParaRPr lang="et-EE" sz="800" b="0" i="0" u="none" strike="noStrike">
                        <a:solidFill>
                          <a:srgbClr val="000000"/>
                        </a:solidFill>
                        <a:latin typeface="Verdana"/>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ctr"/>
                      <a:endParaRPr lang="et-EE" sz="800" b="0" i="0" u="none" strike="noStrike">
                        <a:solidFill>
                          <a:srgbClr val="000000"/>
                        </a:solidFill>
                        <a:latin typeface="Verdana"/>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ctr"/>
                      <a:endParaRPr lang="et-EE" sz="800" b="0" i="0" u="none" strike="noStrike">
                        <a:solidFill>
                          <a:srgbClr val="000000"/>
                        </a:solidFill>
                        <a:latin typeface="Verdana"/>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ctr"/>
                      <a:endParaRPr lang="et-EE" sz="800" b="0" i="0" u="none" strike="noStrike" dirty="0">
                        <a:solidFill>
                          <a:srgbClr val="000000"/>
                        </a:solidFill>
                        <a:latin typeface="Verdana"/>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ealkiri 1"/>
          <p:cNvSpPr>
            <a:spLocks noGrp="1"/>
          </p:cNvSpPr>
          <p:nvPr>
            <p:ph type="title"/>
          </p:nvPr>
        </p:nvSpPr>
        <p:spPr>
          <a:xfrm>
            <a:off x="428596" y="142852"/>
            <a:ext cx="6202363" cy="1143000"/>
          </a:xfrm>
        </p:spPr>
        <p:txBody>
          <a:bodyPr/>
          <a:lstStyle/>
          <a:p>
            <a:r>
              <a:rPr lang="en-US" sz="3200" dirty="0" smtClean="0">
                <a:latin typeface="Verdana" pitchFamily="34" charset="0"/>
              </a:rPr>
              <a:t>Structure of the Group</a:t>
            </a:r>
            <a:endParaRPr lang="en-US" sz="3200" dirty="0" smtClean="0"/>
          </a:p>
        </p:txBody>
      </p:sp>
      <p:sp>
        <p:nvSpPr>
          <p:cNvPr id="2355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p>
        </p:txBody>
      </p:sp>
      <p:sp>
        <p:nvSpPr>
          <p:cNvPr id="23556"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p>
        </p:txBody>
      </p:sp>
      <p:sp>
        <p:nvSpPr>
          <p:cNvPr id="23557"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p>
        </p:txBody>
      </p:sp>
      <p:sp>
        <p:nvSpPr>
          <p:cNvPr id="23558" name="Rectangle 3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t-EE"/>
          </a:p>
        </p:txBody>
      </p:sp>
      <p:pic>
        <p:nvPicPr>
          <p:cNvPr id="8" name="Picture 32"/>
          <p:cNvPicPr>
            <a:picLocks noChangeAspect="1" noChangeArrowheads="1"/>
          </p:cNvPicPr>
          <p:nvPr/>
        </p:nvPicPr>
        <p:blipFill>
          <a:blip r:embed="rId2"/>
          <a:srcRect/>
          <a:stretch>
            <a:fillRect/>
          </a:stretch>
        </p:blipFill>
        <p:spPr bwMode="auto">
          <a:xfrm>
            <a:off x="464085" y="1142984"/>
            <a:ext cx="8679915" cy="51091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sz="2400" dirty="0" smtClean="0">
                <a:latin typeface="Verdana" pitchFamily="34" charset="0"/>
              </a:rPr>
              <a:t>Management commentary to Stock Exchange about Q</a:t>
            </a:r>
            <a:r>
              <a:rPr lang="et-EE" sz="2400" dirty="0" smtClean="0">
                <a:latin typeface="Verdana" pitchFamily="34" charset="0"/>
              </a:rPr>
              <a:t>2</a:t>
            </a:r>
            <a:r>
              <a:rPr lang="en-GB" sz="2400" dirty="0" smtClean="0">
                <a:latin typeface="Verdana" pitchFamily="34" charset="0"/>
              </a:rPr>
              <a:t> 2009 results</a:t>
            </a:r>
            <a:endParaRPr lang="et-EE" sz="2400" dirty="0"/>
          </a:p>
        </p:txBody>
      </p:sp>
      <p:sp>
        <p:nvSpPr>
          <p:cNvPr id="3" name="Sisu kohatäide 2"/>
          <p:cNvSpPr>
            <a:spLocks noGrp="1"/>
          </p:cNvSpPr>
          <p:nvPr>
            <p:ph idx="1"/>
          </p:nvPr>
        </p:nvSpPr>
        <p:spPr>
          <a:xfrm>
            <a:off x="457200" y="1600200"/>
            <a:ext cx="7543824" cy="4525963"/>
          </a:xfrm>
        </p:spPr>
        <p:txBody>
          <a:bodyPr/>
          <a:lstStyle/>
          <a:p>
            <a:pPr>
              <a:buNone/>
            </a:pPr>
            <a:r>
              <a:rPr lang="et-EE" dirty="0" smtClean="0"/>
              <a:t>	</a:t>
            </a:r>
            <a:endParaRPr lang="en-GB" sz="2400" dirty="0" smtClean="0">
              <a:latin typeface="Verdana" pitchFamily="34" charset="0"/>
            </a:endParaRPr>
          </a:p>
          <a:p>
            <a:pPr algn="just">
              <a:lnSpc>
                <a:spcPts val="2500"/>
              </a:lnSpc>
              <a:buNone/>
            </a:pPr>
            <a:r>
              <a:rPr lang="et-EE" sz="2400" dirty="0" smtClean="0">
                <a:latin typeface="Verdana" pitchFamily="34" charset="0"/>
              </a:rPr>
              <a:t>	</a:t>
            </a:r>
            <a:r>
              <a:rPr lang="en-US" sz="2000" i="1" dirty="0" smtClean="0">
                <a:latin typeface="Verdana" pitchFamily="34" charset="0"/>
              </a:rPr>
              <a:t>The Group’s sales revenues in the second quarter were primarily impacted by regulations (European Union regulations applied on the mobile sector) and the economic downturn (reduction of sales of goods and changes in consumer behavior). At the same time, there is a continuing growth of mobile postpaid, mobile and fixed broadband and TV customers. </a:t>
            </a:r>
          </a:p>
          <a:p>
            <a:pPr>
              <a:lnSpc>
                <a:spcPts val="2500"/>
              </a:lnSpc>
              <a:buNone/>
            </a:pPr>
            <a:endParaRPr lang="et-EE" sz="1800" i="1" dirty="0" smtClean="0">
              <a:latin typeface="Verdana" pitchFamily="34" charset="0"/>
            </a:endParaRPr>
          </a:p>
          <a:p>
            <a:pPr>
              <a:buNone/>
            </a:pPr>
            <a:endParaRPr lang="et-EE" sz="2400" dirty="0" smtClean="0">
              <a:latin typeface="Verdana" pitchFamily="34" charset="0"/>
            </a:endParaRPr>
          </a:p>
          <a:p>
            <a:pPr>
              <a:buNone/>
            </a:pPr>
            <a:r>
              <a:rPr lang="et-EE" sz="2400" dirty="0" smtClean="0">
                <a:latin typeface="Verdana" pitchFamily="34" charset="0"/>
              </a:rPr>
              <a:t>	</a:t>
            </a:r>
            <a:endParaRPr lang="en-GB" sz="2400" dirty="0" smtClean="0">
              <a:latin typeface="Verdana" pitchFamily="34" charset="0"/>
            </a:endParaRPr>
          </a:p>
          <a:p>
            <a:pPr>
              <a:buNone/>
            </a:pPr>
            <a:endParaRPr lang="en-GB" sz="24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 descr="http://www.elisa.ee/art/header_logo.gif"/>
          <p:cNvPicPr>
            <a:picLocks noChangeAspect="1" noChangeArrowheads="1"/>
          </p:cNvPicPr>
          <p:nvPr/>
        </p:nvPicPr>
        <p:blipFill>
          <a:blip r:embed="rId2"/>
          <a:srcRect/>
          <a:stretch>
            <a:fillRect/>
          </a:stretch>
        </p:blipFill>
        <p:spPr bwMode="auto">
          <a:xfrm>
            <a:off x="5429256" y="2000240"/>
            <a:ext cx="2019300" cy="571500"/>
          </a:xfrm>
          <a:prstGeom prst="rect">
            <a:avLst/>
          </a:prstGeom>
          <a:noFill/>
        </p:spPr>
      </p:pic>
      <p:sp>
        <p:nvSpPr>
          <p:cNvPr id="8194" name="Rectangle 2"/>
          <p:cNvSpPr>
            <a:spLocks noGrp="1" noChangeArrowheads="1"/>
          </p:cNvSpPr>
          <p:nvPr>
            <p:ph type="title"/>
          </p:nvPr>
        </p:nvSpPr>
        <p:spPr/>
        <p:txBody>
          <a:bodyPr/>
          <a:lstStyle/>
          <a:p>
            <a:pPr eaLnBrk="1" hangingPunct="1"/>
            <a:r>
              <a:rPr lang="et-EE" sz="3600" dirty="0" err="1" smtClean="0">
                <a:latin typeface="Verdana" pitchFamily="34" charset="0"/>
              </a:rPr>
              <a:t>EMT’s</a:t>
            </a:r>
            <a:r>
              <a:rPr lang="et-EE" sz="3600" dirty="0" smtClean="0">
                <a:latin typeface="Verdana" pitchFamily="34" charset="0"/>
              </a:rPr>
              <a:t> market </a:t>
            </a:r>
            <a:r>
              <a:rPr lang="en-US" sz="3600" dirty="0" smtClean="0">
                <a:latin typeface="Verdana" pitchFamily="34" charset="0"/>
              </a:rPr>
              <a:t>position</a:t>
            </a:r>
          </a:p>
        </p:txBody>
      </p:sp>
      <p:sp>
        <p:nvSpPr>
          <p:cNvPr id="8195" name="Text Box 5"/>
          <p:cNvSpPr txBox="1">
            <a:spLocks noChangeArrowheads="1"/>
          </p:cNvSpPr>
          <p:nvPr/>
        </p:nvSpPr>
        <p:spPr bwMode="auto">
          <a:xfrm>
            <a:off x="5643570" y="4286256"/>
            <a:ext cx="3286148" cy="828089"/>
          </a:xfrm>
          <a:prstGeom prst="rect">
            <a:avLst/>
          </a:prstGeom>
          <a:noFill/>
          <a:ln w="9525" algn="ctr">
            <a:noFill/>
            <a:miter lim="800000"/>
            <a:headEnd/>
            <a:tailEnd/>
          </a:ln>
        </p:spPr>
        <p:txBody>
          <a:bodyPr wrap="square" tIns="90000" bIns="90000">
            <a:spAutoFit/>
          </a:bodyPr>
          <a:lstStyle/>
          <a:p>
            <a:pPr algn="ctr">
              <a:spcBef>
                <a:spcPct val="30000"/>
              </a:spcBef>
              <a:spcAft>
                <a:spcPct val="30000"/>
              </a:spcAft>
            </a:pPr>
            <a:r>
              <a:rPr lang="en-US" sz="1400" b="1" dirty="0">
                <a:solidFill>
                  <a:srgbClr val="4A6782"/>
                </a:solidFill>
                <a:latin typeface="Verdana" pitchFamily="34" charset="0"/>
              </a:rPr>
              <a:t>EMT’s </a:t>
            </a:r>
            <a:r>
              <a:rPr lang="en-US" sz="1400" b="1" dirty="0" smtClean="0">
                <a:solidFill>
                  <a:srgbClr val="4A6782"/>
                </a:solidFill>
                <a:latin typeface="Verdana" pitchFamily="34" charset="0"/>
              </a:rPr>
              <a:t>estimated</a:t>
            </a:r>
            <a:r>
              <a:rPr lang="et-EE" sz="1400" b="1" dirty="0" smtClean="0">
                <a:solidFill>
                  <a:srgbClr val="4A6782"/>
                </a:solidFill>
                <a:latin typeface="Verdana" pitchFamily="34" charset="0"/>
              </a:rPr>
              <a:t> </a:t>
            </a:r>
            <a:r>
              <a:rPr lang="en-US" sz="1400" b="1" dirty="0" smtClean="0">
                <a:solidFill>
                  <a:srgbClr val="4A6782"/>
                </a:solidFill>
                <a:latin typeface="Verdana" pitchFamily="34" charset="0"/>
              </a:rPr>
              <a:t>market </a:t>
            </a:r>
            <a:r>
              <a:rPr lang="en-US" sz="1400" b="1" dirty="0">
                <a:solidFill>
                  <a:srgbClr val="4A6782"/>
                </a:solidFill>
                <a:latin typeface="Verdana" pitchFamily="34" charset="0"/>
              </a:rPr>
              <a:t>share </a:t>
            </a:r>
            <a:r>
              <a:rPr lang="en-US" sz="1400" dirty="0">
                <a:solidFill>
                  <a:srgbClr val="4A6782"/>
                </a:solidFill>
                <a:latin typeface="Verdana" pitchFamily="34" charset="0"/>
              </a:rPr>
              <a:t>(by number of active SIM-cards)</a:t>
            </a:r>
            <a:r>
              <a:rPr lang="en-US" sz="1400" b="1" dirty="0">
                <a:solidFill>
                  <a:srgbClr val="4A6782"/>
                </a:solidFill>
                <a:latin typeface="Verdana" pitchFamily="34" charset="0"/>
              </a:rPr>
              <a:t> </a:t>
            </a:r>
            <a:r>
              <a:rPr lang="en-US" sz="1400" b="1" dirty="0" smtClean="0">
                <a:solidFill>
                  <a:srgbClr val="4A6782"/>
                </a:solidFill>
                <a:latin typeface="Verdana" pitchFamily="34" charset="0"/>
              </a:rPr>
              <a:t>was</a:t>
            </a:r>
            <a:r>
              <a:rPr lang="en-US" sz="1400" b="1" dirty="0" smtClean="0">
                <a:solidFill>
                  <a:srgbClr val="FF0000"/>
                </a:solidFill>
                <a:latin typeface="Verdana" pitchFamily="34" charset="0"/>
              </a:rPr>
              <a:t> </a:t>
            </a:r>
            <a:r>
              <a:rPr lang="en-US" sz="1400" b="1" dirty="0" smtClean="0">
                <a:solidFill>
                  <a:srgbClr val="4A6782"/>
                </a:solidFill>
                <a:latin typeface="Verdana" pitchFamily="34" charset="0"/>
              </a:rPr>
              <a:t>4</a:t>
            </a:r>
            <a:r>
              <a:rPr lang="et-EE" sz="1400" b="1" dirty="0" smtClean="0">
                <a:solidFill>
                  <a:srgbClr val="4A6782"/>
                </a:solidFill>
                <a:latin typeface="Verdana" pitchFamily="34" charset="0"/>
              </a:rPr>
              <a:t>7</a:t>
            </a:r>
            <a:r>
              <a:rPr lang="en-US" sz="1400" b="1" dirty="0" smtClean="0">
                <a:solidFill>
                  <a:srgbClr val="4A6782"/>
                </a:solidFill>
                <a:latin typeface="Verdana" pitchFamily="34" charset="0"/>
              </a:rPr>
              <a:t>%</a:t>
            </a:r>
            <a:endParaRPr lang="et-EE" sz="1400" b="1" dirty="0">
              <a:solidFill>
                <a:srgbClr val="4A6782"/>
              </a:solidFill>
              <a:latin typeface="Verdana" pitchFamily="34" charset="0"/>
            </a:endParaRPr>
          </a:p>
        </p:txBody>
      </p:sp>
      <p:pic>
        <p:nvPicPr>
          <p:cNvPr id="1027" name="Picture 3"/>
          <p:cNvPicPr>
            <a:picLocks noChangeAspect="1" noChangeArrowheads="1"/>
          </p:cNvPicPr>
          <p:nvPr/>
        </p:nvPicPr>
        <p:blipFill>
          <a:blip r:embed="rId3"/>
          <a:srcRect/>
          <a:stretch>
            <a:fillRect/>
          </a:stretch>
        </p:blipFill>
        <p:spPr bwMode="auto">
          <a:xfrm>
            <a:off x="4448175" y="1785926"/>
            <a:ext cx="4695825" cy="2390775"/>
          </a:xfrm>
          <a:prstGeom prst="rect">
            <a:avLst/>
          </a:prstGeom>
          <a:noFill/>
          <a:ln w="9525">
            <a:noFill/>
            <a:miter lim="800000"/>
            <a:headEnd/>
            <a:tailEnd/>
          </a:ln>
          <a:effectLst/>
        </p:spPr>
      </p:pic>
      <p:pic>
        <p:nvPicPr>
          <p:cNvPr id="13" name="Picture 8"/>
          <p:cNvPicPr>
            <a:picLocks noChangeAspect="1" noChangeArrowheads="1"/>
          </p:cNvPicPr>
          <p:nvPr/>
        </p:nvPicPr>
        <p:blipFill>
          <a:blip r:embed="rId4"/>
          <a:srcRect/>
          <a:stretch>
            <a:fillRect/>
          </a:stretch>
        </p:blipFill>
        <p:spPr bwMode="auto">
          <a:xfrm>
            <a:off x="6500826" y="1785926"/>
            <a:ext cx="1228725" cy="255018"/>
          </a:xfrm>
          <a:prstGeom prst="rect">
            <a:avLst/>
          </a:prstGeom>
          <a:noFill/>
        </p:spPr>
      </p:pic>
      <p:pic>
        <p:nvPicPr>
          <p:cNvPr id="14" name="Picture 10"/>
          <p:cNvPicPr>
            <a:picLocks noChangeAspect="1" noChangeArrowheads="1"/>
          </p:cNvPicPr>
          <p:nvPr/>
        </p:nvPicPr>
        <p:blipFill>
          <a:blip r:embed="rId5"/>
          <a:srcRect/>
          <a:stretch>
            <a:fillRect/>
          </a:stretch>
        </p:blipFill>
        <p:spPr bwMode="auto">
          <a:xfrm>
            <a:off x="5929322" y="3500438"/>
            <a:ext cx="828675" cy="441507"/>
          </a:xfrm>
          <a:prstGeom prst="rect">
            <a:avLst/>
          </a:prstGeom>
          <a:noFill/>
        </p:spPr>
      </p:pic>
      <p:graphicFrame>
        <p:nvGraphicFramePr>
          <p:cNvPr id="9" name="Group 106"/>
          <p:cNvGraphicFramePr>
            <a:graphicFrameLocks noGrp="1"/>
          </p:cNvGraphicFramePr>
          <p:nvPr>
            <p:ph idx="1"/>
          </p:nvPr>
        </p:nvGraphicFramePr>
        <p:xfrm>
          <a:off x="571472" y="1571612"/>
          <a:ext cx="4286281" cy="1104560"/>
        </p:xfrm>
        <a:graphic>
          <a:graphicData uri="http://schemas.openxmlformats.org/drawingml/2006/table">
            <a:tbl>
              <a:tblPr/>
              <a:tblGrid>
                <a:gridCol w="1696653"/>
                <a:gridCol w="892975"/>
                <a:gridCol w="892975"/>
                <a:gridCol w="803678"/>
              </a:tblGrid>
              <a:tr h="558800">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endParaRPr kumimoji="0" lang="et-EE" sz="1200" b="0" i="0" u="none" strike="noStrike" cap="none" normalizeH="0" baseline="0" dirty="0" smtClean="0">
                        <a:ln>
                          <a:noFill/>
                        </a:ln>
                        <a:solidFill>
                          <a:schemeClr val="accent2"/>
                        </a:solidFill>
                        <a:effectLst/>
                        <a:latin typeface="Zurich BT" pitchFamily="34" charset="0"/>
                      </a:endParaRPr>
                    </a:p>
                  </a:txBody>
                  <a:tcPr marT="90000" marB="90000" horzOverflow="overflow">
                    <a:lnL cap="flat">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n-US" sz="1200" b="1" kern="1200" noProof="0" dirty="0" smtClean="0">
                          <a:solidFill>
                            <a:srgbClr val="4A6782"/>
                          </a:solidFill>
                          <a:latin typeface="Verdana" pitchFamily="34" charset="0"/>
                          <a:ea typeface="+mn-ea"/>
                          <a:cs typeface="+mn-cs"/>
                        </a:rPr>
                        <a:t>June</a:t>
                      </a:r>
                      <a:r>
                        <a:rPr lang="en-US" sz="1200" b="1" kern="1200" dirty="0" smtClean="0">
                          <a:solidFill>
                            <a:srgbClr val="4A6782"/>
                          </a:solidFill>
                          <a:latin typeface="Verdana" pitchFamily="34" charset="0"/>
                          <a:ea typeface="+mn-ea"/>
                          <a:cs typeface="+mn-cs"/>
                        </a:rPr>
                        <a:t> </a:t>
                      </a:r>
                      <a:r>
                        <a:rPr lang="et-EE" sz="1200" b="1" kern="1200" dirty="0" smtClean="0">
                          <a:solidFill>
                            <a:srgbClr val="4A6782"/>
                          </a:solidFill>
                          <a:latin typeface="Verdana" pitchFamily="34" charset="0"/>
                          <a:ea typeface="+mn-ea"/>
                          <a:cs typeface="+mn-cs"/>
                        </a:rPr>
                        <a:t>2009</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n-US" sz="1200" b="0" kern="1200" noProof="0" dirty="0" smtClean="0">
                          <a:solidFill>
                            <a:srgbClr val="4A6782"/>
                          </a:solidFill>
                          <a:latin typeface="Verdana" pitchFamily="34" charset="0"/>
                          <a:ea typeface="+mn-ea"/>
                          <a:cs typeface="+mn-cs"/>
                        </a:rPr>
                        <a:t>June</a:t>
                      </a:r>
                      <a:r>
                        <a:rPr lang="et-EE" sz="1200" b="0" kern="1200" noProof="0" dirty="0" smtClean="0">
                          <a:solidFill>
                            <a:srgbClr val="4A6782"/>
                          </a:solidFill>
                          <a:latin typeface="Verdana" pitchFamily="34" charset="0"/>
                          <a:ea typeface="+mn-ea"/>
                          <a:cs typeface="+mn-cs"/>
                        </a:rPr>
                        <a:t> </a:t>
                      </a:r>
                      <a:r>
                        <a:rPr lang="en-US" sz="1200" b="0" kern="1200" noProof="0" dirty="0" smtClean="0">
                          <a:solidFill>
                            <a:srgbClr val="4A6782"/>
                          </a:solidFill>
                          <a:latin typeface="Verdana" pitchFamily="34" charset="0"/>
                          <a:ea typeface="+mn-ea"/>
                          <a:cs typeface="+mn-cs"/>
                        </a:rPr>
                        <a:t>200</a:t>
                      </a:r>
                      <a:r>
                        <a:rPr lang="et-EE" sz="1200" b="0" kern="1200" noProof="0" dirty="0" smtClean="0">
                          <a:solidFill>
                            <a:srgbClr val="4A6782"/>
                          </a:solidFill>
                          <a:latin typeface="Verdana" pitchFamily="34" charset="0"/>
                          <a:ea typeface="+mn-ea"/>
                          <a:cs typeface="+mn-cs"/>
                        </a:rPr>
                        <a:t>8</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n-US" sz="1200" kern="1200" noProof="0" dirty="0" smtClean="0">
                          <a:solidFill>
                            <a:srgbClr val="4A6782"/>
                          </a:solidFill>
                          <a:latin typeface="Verdana" pitchFamily="34" charset="0"/>
                          <a:ea typeface="+mn-ea"/>
                          <a:cs typeface="+mn-cs"/>
                        </a:rPr>
                        <a:t>+/-</a:t>
                      </a:r>
                      <a:endParaRPr lang="et-EE" sz="1200" kern="1200" noProof="0" dirty="0" smtClean="0">
                        <a:solidFill>
                          <a:srgbClr val="4A6782"/>
                        </a:solidFill>
                        <a:latin typeface="Verdana" pitchFamily="34" charset="0"/>
                        <a:ea typeface="+mn-ea"/>
                        <a:cs typeface="+mn-cs"/>
                      </a:endParaRPr>
                    </a:p>
                  </a:txBody>
                  <a:tcPr marT="90000" marB="90000" horzOverflow="overflow">
                    <a:lnL>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lang="en-GB" sz="1200" b="0" kern="1200" noProof="0" dirty="0" smtClean="0">
                          <a:solidFill>
                            <a:srgbClr val="4A6782"/>
                          </a:solidFill>
                          <a:latin typeface="Verdana" pitchFamily="34" charset="0"/>
                          <a:ea typeface="+mn-ea"/>
                          <a:cs typeface="+mn-cs"/>
                        </a:rPr>
                        <a:t>Mobile</a:t>
                      </a:r>
                      <a:r>
                        <a:rPr lang="et-EE" sz="1200" b="0" kern="1200" noProof="0" dirty="0" smtClean="0">
                          <a:solidFill>
                            <a:srgbClr val="4A6782"/>
                          </a:solidFill>
                          <a:latin typeface="Verdana" pitchFamily="34" charset="0"/>
                          <a:ea typeface="+mn-ea"/>
                          <a:cs typeface="+mn-cs"/>
                        </a:rPr>
                        <a:t> postpaid </a:t>
                      </a:r>
                      <a:r>
                        <a:rPr lang="en-GB" sz="1200" b="0" kern="1200" noProof="0" dirty="0" smtClean="0">
                          <a:solidFill>
                            <a:srgbClr val="4A6782"/>
                          </a:solidFill>
                          <a:latin typeface="Verdana" pitchFamily="34" charset="0"/>
                          <a:ea typeface="+mn-ea"/>
                          <a:cs typeface="+mn-cs"/>
                        </a:rPr>
                        <a:t>users</a:t>
                      </a:r>
                      <a:r>
                        <a:rPr lang="en-US" sz="1200" b="0" kern="1200" noProof="0" dirty="0" smtClean="0">
                          <a:solidFill>
                            <a:srgbClr val="4A6782"/>
                          </a:solidFill>
                          <a:latin typeface="Verdana" pitchFamily="34" charset="0"/>
                          <a:ea typeface="+mn-ea"/>
                          <a:cs typeface="+mn-cs"/>
                        </a:rPr>
                        <a:t> </a:t>
                      </a:r>
                      <a:r>
                        <a:rPr lang="et-EE" sz="1200" b="0" kern="1200" dirty="0" smtClean="0">
                          <a:solidFill>
                            <a:srgbClr val="4A6782"/>
                          </a:solidFill>
                          <a:latin typeface="Verdana" pitchFamily="34" charset="0"/>
                          <a:ea typeface="+mn-ea"/>
                          <a:cs typeface="+mn-cs"/>
                        </a:rPr>
                        <a:t>(</a:t>
                      </a:r>
                      <a:r>
                        <a:rPr lang="en-US" sz="1200" b="0" kern="1200" noProof="0" dirty="0" smtClean="0">
                          <a:solidFill>
                            <a:srgbClr val="4A6782"/>
                          </a:solidFill>
                          <a:latin typeface="Verdana" pitchFamily="34" charset="0"/>
                          <a:ea typeface="+mn-ea"/>
                          <a:cs typeface="+mn-cs"/>
                        </a:rPr>
                        <a:t>in th.)</a:t>
                      </a:r>
                    </a:p>
                  </a:txBody>
                  <a:tcPr marT="90000" marB="90000" horzOverflow="overflow">
                    <a:lnL cap="flat">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b="1" kern="1200" dirty="0" smtClean="0">
                          <a:solidFill>
                            <a:srgbClr val="4A6782"/>
                          </a:solidFill>
                          <a:latin typeface="Verdana" pitchFamily="34" charset="0"/>
                          <a:ea typeface="+mn-ea"/>
                          <a:cs typeface="+mn-cs"/>
                        </a:rPr>
                        <a:t>484,0</a:t>
                      </a:r>
                    </a:p>
                  </a:txBody>
                  <a:tcPr marT="90000" marB="90000" anchor="ctr"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b="0" kern="1200" dirty="0" smtClean="0">
                          <a:solidFill>
                            <a:srgbClr val="4A6782"/>
                          </a:solidFill>
                          <a:latin typeface="Verdana" pitchFamily="34" charset="0"/>
                          <a:ea typeface="+mn-ea"/>
                          <a:cs typeface="+mn-cs"/>
                        </a:rPr>
                        <a:t>480,0</a:t>
                      </a:r>
                    </a:p>
                  </a:txBody>
                  <a:tcPr marT="90000" marB="90000" anchor="ctr"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kern="1200" dirty="0" smtClean="0">
                          <a:solidFill>
                            <a:srgbClr val="4A6782"/>
                          </a:solidFill>
                          <a:latin typeface="Verdana" pitchFamily="34" charset="0"/>
                          <a:ea typeface="+mn-ea"/>
                          <a:cs typeface="+mn-cs"/>
                        </a:rPr>
                        <a:t>4,0</a:t>
                      </a:r>
                    </a:p>
                  </a:txBody>
                  <a:tcPr marT="90000" marB="90000" anchor="ctr" horzOverflow="overflow">
                    <a:lnL>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bl>
          </a:graphicData>
        </a:graphic>
      </p:graphicFrame>
      <p:pic>
        <p:nvPicPr>
          <p:cNvPr id="3" name="Picture 2"/>
          <p:cNvPicPr>
            <a:picLocks noChangeAspect="1" noChangeArrowheads="1"/>
          </p:cNvPicPr>
          <p:nvPr/>
        </p:nvPicPr>
        <p:blipFill>
          <a:blip r:embed="rId6"/>
          <a:srcRect/>
          <a:stretch>
            <a:fillRect/>
          </a:stretch>
        </p:blipFill>
        <p:spPr bwMode="auto">
          <a:xfrm>
            <a:off x="642910" y="1714488"/>
            <a:ext cx="1000125" cy="314325"/>
          </a:xfrm>
          <a:prstGeom prst="rect">
            <a:avLst/>
          </a:prstGeom>
          <a:noFill/>
          <a:ln w="9525">
            <a:noFill/>
            <a:miter lim="800000"/>
            <a:headEnd/>
            <a:tailEnd/>
          </a:ln>
          <a:effectLst/>
        </p:spPr>
      </p:pic>
      <p:graphicFrame>
        <p:nvGraphicFramePr>
          <p:cNvPr id="11" name="Chart 5"/>
          <p:cNvGraphicFramePr>
            <a:graphicFrameLocks/>
          </p:cNvGraphicFramePr>
          <p:nvPr/>
        </p:nvGraphicFramePr>
        <p:xfrm>
          <a:off x="357158" y="2928934"/>
          <a:ext cx="5200650" cy="3152776"/>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Jaluse kohatäide 3"/>
          <p:cNvSpPr>
            <a:spLocks noGrp="1"/>
          </p:cNvSpPr>
          <p:nvPr>
            <p:ph type="ftr"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	</a:t>
            </a:r>
          </a:p>
        </p:txBody>
      </p:sp>
      <p:sp>
        <p:nvSpPr>
          <p:cNvPr id="9220" name="Rectangle 2"/>
          <p:cNvSpPr>
            <a:spLocks noGrp="1" noChangeAspect="1" noChangeArrowheads="1"/>
          </p:cNvSpPr>
          <p:nvPr>
            <p:ph type="title"/>
          </p:nvPr>
        </p:nvSpPr>
        <p:spPr>
          <a:xfrm>
            <a:off x="785786" y="428604"/>
            <a:ext cx="7354887" cy="576262"/>
          </a:xfrm>
        </p:spPr>
        <p:txBody>
          <a:bodyPr/>
          <a:lstStyle/>
          <a:p>
            <a:r>
              <a:rPr lang="en-US" sz="3200" dirty="0" smtClean="0">
                <a:latin typeface="Verdana" pitchFamily="34" charset="0"/>
              </a:rPr>
              <a:t>Elion</a:t>
            </a:r>
            <a:r>
              <a:rPr lang="et-EE" sz="3200" dirty="0" smtClean="0">
                <a:latin typeface="Verdana" pitchFamily="34" charset="0"/>
              </a:rPr>
              <a:t>’s market </a:t>
            </a:r>
            <a:r>
              <a:rPr lang="en-US" sz="3200" dirty="0" smtClean="0">
                <a:latin typeface="Verdana" pitchFamily="34" charset="0"/>
              </a:rPr>
              <a:t>position</a:t>
            </a:r>
          </a:p>
        </p:txBody>
      </p:sp>
      <p:graphicFrame>
        <p:nvGraphicFramePr>
          <p:cNvPr id="20586" name="Group 106"/>
          <p:cNvGraphicFramePr>
            <a:graphicFrameLocks noGrp="1"/>
          </p:cNvGraphicFramePr>
          <p:nvPr>
            <p:ph idx="1"/>
          </p:nvPr>
        </p:nvGraphicFramePr>
        <p:xfrm>
          <a:off x="642910" y="1142984"/>
          <a:ext cx="4643471" cy="2196080"/>
        </p:xfrm>
        <a:graphic>
          <a:graphicData uri="http://schemas.openxmlformats.org/drawingml/2006/table">
            <a:tbl>
              <a:tblPr/>
              <a:tblGrid>
                <a:gridCol w="2214579"/>
                <a:gridCol w="785818"/>
                <a:gridCol w="928694"/>
                <a:gridCol w="714380"/>
              </a:tblGrid>
              <a:tr h="558800">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endParaRPr kumimoji="0" lang="et-EE" sz="1200" b="0" i="0" u="none" strike="noStrike" cap="none" normalizeH="0" baseline="0" dirty="0" smtClean="0">
                        <a:ln>
                          <a:noFill/>
                        </a:ln>
                        <a:solidFill>
                          <a:schemeClr val="accent2"/>
                        </a:solidFill>
                        <a:effectLst/>
                        <a:latin typeface="Zurich BT" pitchFamily="34" charset="0"/>
                      </a:endParaRPr>
                    </a:p>
                  </a:txBody>
                  <a:tcPr marT="90000" marB="90000" horzOverflow="overflow">
                    <a:lnL cap="flat">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n-US" sz="1200" b="1" kern="1200" noProof="0" dirty="0" smtClean="0">
                          <a:solidFill>
                            <a:srgbClr val="4A6782"/>
                          </a:solidFill>
                          <a:latin typeface="Verdana" pitchFamily="34" charset="0"/>
                          <a:ea typeface="+mn-ea"/>
                          <a:cs typeface="+mn-cs"/>
                        </a:rPr>
                        <a:t>June</a:t>
                      </a:r>
                      <a:r>
                        <a:rPr lang="et-EE" sz="1200" b="1" kern="1200" noProof="0" dirty="0" smtClean="0">
                          <a:solidFill>
                            <a:srgbClr val="4A6782"/>
                          </a:solidFill>
                          <a:latin typeface="Verdana" pitchFamily="34" charset="0"/>
                          <a:ea typeface="+mn-ea"/>
                          <a:cs typeface="+mn-cs"/>
                        </a:rPr>
                        <a:t> </a:t>
                      </a:r>
                      <a:r>
                        <a:rPr lang="et-EE" sz="1200" b="1" kern="1200" dirty="0" smtClean="0">
                          <a:solidFill>
                            <a:srgbClr val="4A6782"/>
                          </a:solidFill>
                          <a:latin typeface="Verdana" pitchFamily="34" charset="0"/>
                          <a:ea typeface="+mn-ea"/>
                          <a:cs typeface="+mn-cs"/>
                        </a:rPr>
                        <a:t>2009</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n-US" sz="1200" b="0" kern="1200" noProof="0" dirty="0" smtClean="0">
                          <a:solidFill>
                            <a:srgbClr val="4A6782"/>
                          </a:solidFill>
                          <a:latin typeface="Verdana" pitchFamily="34" charset="0"/>
                          <a:ea typeface="+mn-ea"/>
                          <a:cs typeface="+mn-cs"/>
                        </a:rPr>
                        <a:t>June</a:t>
                      </a:r>
                      <a:r>
                        <a:rPr lang="et-EE" sz="1200" b="0" kern="1200" noProof="0" dirty="0" smtClean="0">
                          <a:solidFill>
                            <a:srgbClr val="4A6782"/>
                          </a:solidFill>
                          <a:latin typeface="Verdana" pitchFamily="34" charset="0"/>
                          <a:ea typeface="+mn-ea"/>
                          <a:cs typeface="+mn-cs"/>
                        </a:rPr>
                        <a:t> </a:t>
                      </a:r>
                      <a:r>
                        <a:rPr lang="en-US" sz="1200" b="0" kern="1200" noProof="0" dirty="0" smtClean="0">
                          <a:solidFill>
                            <a:srgbClr val="4A6782"/>
                          </a:solidFill>
                          <a:latin typeface="Verdana" pitchFamily="34" charset="0"/>
                          <a:ea typeface="+mn-ea"/>
                          <a:cs typeface="+mn-cs"/>
                        </a:rPr>
                        <a:t>200</a:t>
                      </a:r>
                      <a:r>
                        <a:rPr lang="et-EE" sz="1200" b="0" kern="1200" noProof="0" dirty="0" smtClean="0">
                          <a:solidFill>
                            <a:srgbClr val="4A6782"/>
                          </a:solidFill>
                          <a:latin typeface="Verdana" pitchFamily="34" charset="0"/>
                          <a:ea typeface="+mn-ea"/>
                          <a:cs typeface="+mn-cs"/>
                        </a:rPr>
                        <a:t>8</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n-US" sz="1200" kern="1200" noProof="0" dirty="0" smtClean="0">
                          <a:solidFill>
                            <a:srgbClr val="4A6782"/>
                          </a:solidFill>
                          <a:latin typeface="Verdana" pitchFamily="34" charset="0"/>
                          <a:ea typeface="+mn-ea"/>
                          <a:cs typeface="+mn-cs"/>
                        </a:rPr>
                        <a:t>+/-</a:t>
                      </a:r>
                      <a:endParaRPr lang="et-EE" sz="1200" kern="1200" noProof="0" dirty="0" smtClean="0">
                        <a:solidFill>
                          <a:srgbClr val="4A6782"/>
                        </a:solidFill>
                        <a:latin typeface="Verdana" pitchFamily="34" charset="0"/>
                        <a:ea typeface="+mn-ea"/>
                        <a:cs typeface="+mn-cs"/>
                      </a:endParaRPr>
                    </a:p>
                  </a:txBody>
                  <a:tcPr marT="90000" marB="90000" horzOverflow="overflow">
                    <a:lnL>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lang="en-US" sz="1200" kern="1200" dirty="0" smtClean="0">
                          <a:solidFill>
                            <a:srgbClr val="4A6782"/>
                          </a:solidFill>
                          <a:latin typeface="Verdana" pitchFamily="34" charset="0"/>
                          <a:ea typeface="+mn-ea"/>
                          <a:cs typeface="+mn-cs"/>
                        </a:rPr>
                        <a:t>No of permanent Internet connections</a:t>
                      </a:r>
                      <a:r>
                        <a:rPr lang="et-EE" sz="1200" kern="1200" dirty="0" smtClean="0">
                          <a:solidFill>
                            <a:srgbClr val="4A6782"/>
                          </a:solidFill>
                          <a:latin typeface="Verdana" pitchFamily="34" charset="0"/>
                          <a:ea typeface="+mn-ea"/>
                          <a:cs typeface="+mn-cs"/>
                        </a:rPr>
                        <a:t> (in th.)</a:t>
                      </a:r>
                    </a:p>
                  </a:txBody>
                  <a:tcPr marT="90000" marB="90000" horzOverflow="overflow">
                    <a:lnL cap="flat">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b="1" kern="1200" dirty="0" smtClean="0">
                          <a:solidFill>
                            <a:srgbClr val="4A6782"/>
                          </a:solidFill>
                          <a:latin typeface="Verdana" pitchFamily="34" charset="0"/>
                          <a:ea typeface="+mn-ea"/>
                          <a:cs typeface="+mn-cs"/>
                        </a:rPr>
                        <a:t>175,2</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b="0" kern="1200" dirty="0" smtClean="0">
                          <a:solidFill>
                            <a:srgbClr val="4A6782"/>
                          </a:solidFill>
                          <a:latin typeface="Verdana" pitchFamily="34" charset="0"/>
                          <a:ea typeface="+mn-ea"/>
                          <a:cs typeface="+mn-cs"/>
                        </a:rPr>
                        <a:t>168,3</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kern="1200" dirty="0" smtClean="0">
                          <a:solidFill>
                            <a:srgbClr val="4A6782"/>
                          </a:solidFill>
                          <a:latin typeface="Verdana" pitchFamily="34" charset="0"/>
                          <a:ea typeface="+mn-ea"/>
                          <a:cs typeface="+mn-cs"/>
                        </a:rPr>
                        <a:t>6,9</a:t>
                      </a:r>
                    </a:p>
                  </a:txBody>
                  <a:tcPr marT="90000" marB="90000" horzOverflow="overflow">
                    <a:lnL>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lang="en-US" sz="1200" kern="1200" dirty="0" smtClean="0">
                          <a:solidFill>
                            <a:srgbClr val="4A6782"/>
                          </a:solidFill>
                          <a:latin typeface="Verdana" pitchFamily="34" charset="0"/>
                          <a:ea typeface="+mn-ea"/>
                          <a:cs typeface="+mn-cs"/>
                        </a:rPr>
                        <a:t>No of </a:t>
                      </a:r>
                      <a:r>
                        <a:rPr lang="et-EE" sz="1200" kern="1200" dirty="0" smtClean="0">
                          <a:solidFill>
                            <a:srgbClr val="4A6782"/>
                          </a:solidFill>
                          <a:latin typeface="Verdana" pitchFamily="34" charset="0"/>
                          <a:ea typeface="+mn-ea"/>
                          <a:cs typeface="+mn-cs"/>
                        </a:rPr>
                        <a:t>IP and </a:t>
                      </a:r>
                      <a:r>
                        <a:rPr lang="en-US" sz="1200" kern="1200" noProof="0" dirty="0" smtClean="0">
                          <a:solidFill>
                            <a:srgbClr val="4A6782"/>
                          </a:solidFill>
                          <a:latin typeface="Verdana" pitchFamily="34" charset="0"/>
                          <a:ea typeface="+mn-ea"/>
                          <a:cs typeface="+mn-cs"/>
                        </a:rPr>
                        <a:t>cable-</a:t>
                      </a:r>
                      <a:r>
                        <a:rPr lang="en-US" sz="1200" kern="1200" dirty="0" smtClean="0">
                          <a:solidFill>
                            <a:srgbClr val="4A6782"/>
                          </a:solidFill>
                          <a:latin typeface="Verdana" pitchFamily="34" charset="0"/>
                          <a:ea typeface="+mn-ea"/>
                          <a:cs typeface="+mn-cs"/>
                        </a:rPr>
                        <a:t>TV customers</a:t>
                      </a:r>
                      <a:r>
                        <a:rPr lang="et-EE" sz="1200" kern="1200" dirty="0" smtClean="0">
                          <a:solidFill>
                            <a:srgbClr val="4A6782"/>
                          </a:solidFill>
                          <a:latin typeface="Verdana" pitchFamily="34" charset="0"/>
                          <a:ea typeface="+mn-ea"/>
                          <a:cs typeface="+mn-cs"/>
                        </a:rPr>
                        <a:t> (in th.)</a:t>
                      </a:r>
                    </a:p>
                  </a:txBody>
                  <a:tcPr marT="90000" marB="90000" horzOverflow="overflow">
                    <a:lnL cap="flat">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b="1" kern="1200" dirty="0" smtClean="0">
                          <a:solidFill>
                            <a:srgbClr val="4A6782"/>
                          </a:solidFill>
                          <a:latin typeface="Verdana" pitchFamily="34" charset="0"/>
                          <a:ea typeface="+mn-ea"/>
                          <a:cs typeface="+mn-cs"/>
                        </a:rPr>
                        <a:t>88,4</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b="0" kern="1200" dirty="0" smtClean="0">
                          <a:solidFill>
                            <a:srgbClr val="4A6782"/>
                          </a:solidFill>
                          <a:latin typeface="Verdana" pitchFamily="34" charset="0"/>
                          <a:ea typeface="+mn-ea"/>
                          <a:cs typeface="+mn-cs"/>
                        </a:rPr>
                        <a:t>67,7</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kern="1200" dirty="0" smtClean="0">
                          <a:solidFill>
                            <a:srgbClr val="4A6782"/>
                          </a:solidFill>
                          <a:latin typeface="Verdana" pitchFamily="34" charset="0"/>
                          <a:ea typeface="+mn-ea"/>
                          <a:cs typeface="+mn-cs"/>
                        </a:rPr>
                        <a:t>20,7</a:t>
                      </a:r>
                    </a:p>
                  </a:txBody>
                  <a:tcPr marT="90000" marB="90000" horzOverflow="overflow">
                    <a:lnL>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lang="en-US" sz="1200" kern="1200" noProof="0" dirty="0" smtClean="0">
                          <a:solidFill>
                            <a:srgbClr val="4A6782"/>
                          </a:solidFill>
                          <a:latin typeface="Verdana" pitchFamily="34" charset="0"/>
                          <a:ea typeface="+mn-ea"/>
                          <a:cs typeface="+mn-cs"/>
                        </a:rPr>
                        <a:t>Total means of communication </a:t>
                      </a:r>
                      <a:r>
                        <a:rPr lang="et-EE" sz="1200" kern="1200" dirty="0" smtClean="0">
                          <a:solidFill>
                            <a:srgbClr val="4A6782"/>
                          </a:solidFill>
                          <a:latin typeface="Verdana" pitchFamily="34" charset="0"/>
                          <a:ea typeface="+mn-ea"/>
                          <a:cs typeface="+mn-cs"/>
                        </a:rPr>
                        <a:t>(</a:t>
                      </a:r>
                      <a:r>
                        <a:rPr lang="en-US" sz="1200" kern="1200" noProof="0" dirty="0" smtClean="0">
                          <a:solidFill>
                            <a:srgbClr val="4A6782"/>
                          </a:solidFill>
                          <a:latin typeface="Verdana" pitchFamily="34" charset="0"/>
                          <a:ea typeface="+mn-ea"/>
                          <a:cs typeface="+mn-cs"/>
                        </a:rPr>
                        <a:t>in th.)</a:t>
                      </a:r>
                    </a:p>
                  </a:txBody>
                  <a:tcPr marT="90000" marB="90000" horzOverflow="overflow">
                    <a:lnL cap="flat">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b="1" kern="1200" dirty="0" smtClean="0">
                          <a:solidFill>
                            <a:srgbClr val="4A6782"/>
                          </a:solidFill>
                          <a:latin typeface="Verdana" pitchFamily="34" charset="0"/>
                          <a:ea typeface="+mn-ea"/>
                          <a:cs typeface="+mn-cs"/>
                        </a:rPr>
                        <a:t>460,0</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b="0" kern="1200" dirty="0" smtClean="0">
                          <a:solidFill>
                            <a:srgbClr val="4A6782"/>
                          </a:solidFill>
                          <a:latin typeface="Verdana" pitchFamily="34" charset="0"/>
                          <a:ea typeface="+mn-ea"/>
                          <a:cs typeface="+mn-cs"/>
                        </a:rPr>
                        <a:t>473,0</a:t>
                      </a:r>
                    </a:p>
                  </a:txBody>
                  <a:tcPr marT="90000" marB="90000" horzOverflow="overflow">
                    <a:lnL>
                      <a:noFill/>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20000"/>
                        </a:spcAft>
                        <a:buClrTx/>
                        <a:buSzTx/>
                        <a:buFontTx/>
                        <a:buNone/>
                        <a:tabLst/>
                      </a:pPr>
                      <a:r>
                        <a:rPr lang="et-EE" sz="1200" kern="1200" dirty="0" smtClean="0">
                          <a:solidFill>
                            <a:srgbClr val="4A6782"/>
                          </a:solidFill>
                          <a:latin typeface="Verdana" pitchFamily="34" charset="0"/>
                          <a:ea typeface="+mn-ea"/>
                          <a:cs typeface="+mn-cs"/>
                        </a:rPr>
                        <a:t>-13,0</a:t>
                      </a:r>
                    </a:p>
                  </a:txBody>
                  <a:tcPr marT="90000" marB="90000" horzOverflow="overflow">
                    <a:lnL>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bl>
          </a:graphicData>
        </a:graphic>
      </p:graphicFrame>
      <p:pic>
        <p:nvPicPr>
          <p:cNvPr id="9243" name="Picture 10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5786" y="1071546"/>
            <a:ext cx="1371600" cy="627063"/>
          </a:xfrm>
          <a:prstGeom prst="rect">
            <a:avLst/>
          </a:prstGeom>
          <a:noFill/>
          <a:ln w="9525">
            <a:noFill/>
            <a:miter lim="800000"/>
            <a:headEnd/>
            <a:tailEnd/>
          </a:ln>
        </p:spPr>
      </p:pic>
      <p:graphicFrame>
        <p:nvGraphicFramePr>
          <p:cNvPr id="18" name="Chart 6"/>
          <p:cNvGraphicFramePr>
            <a:graphicFrameLocks/>
          </p:cNvGraphicFramePr>
          <p:nvPr/>
        </p:nvGraphicFramePr>
        <p:xfrm>
          <a:off x="6286512" y="714356"/>
          <a:ext cx="2476500" cy="2486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6"/>
          <p:cNvGraphicFramePr>
            <a:graphicFrameLocks/>
          </p:cNvGraphicFramePr>
          <p:nvPr/>
        </p:nvGraphicFramePr>
        <p:xfrm>
          <a:off x="6286512" y="4071942"/>
          <a:ext cx="2476500" cy="24860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Diagramm 8"/>
          <p:cNvGraphicFramePr/>
          <p:nvPr/>
        </p:nvGraphicFramePr>
        <p:xfrm>
          <a:off x="571472" y="3357562"/>
          <a:ext cx="5876925"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6"/>
          <p:cNvGraphicFramePr>
            <a:graphicFrameLocks/>
          </p:cNvGraphicFramePr>
          <p:nvPr/>
        </p:nvGraphicFramePr>
        <p:xfrm>
          <a:off x="6286512" y="2357430"/>
          <a:ext cx="2476500" cy="248602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500034" y="214290"/>
            <a:ext cx="6202363" cy="1143000"/>
          </a:xfrm>
        </p:spPr>
        <p:txBody>
          <a:bodyPr/>
          <a:lstStyle/>
          <a:p>
            <a:pPr eaLnBrk="1" hangingPunct="1"/>
            <a:r>
              <a:rPr lang="en-US" sz="3200" dirty="0" smtClean="0">
                <a:latin typeface="Verdana" pitchFamily="34" charset="0"/>
              </a:rPr>
              <a:t>Financial results</a:t>
            </a:r>
            <a:r>
              <a:rPr lang="et-EE" sz="3200" dirty="0" smtClean="0">
                <a:latin typeface="Verdana" pitchFamily="34" charset="0"/>
              </a:rPr>
              <a:t/>
            </a:r>
            <a:br>
              <a:rPr lang="et-EE" sz="3200" dirty="0" smtClean="0">
                <a:latin typeface="Verdana" pitchFamily="34" charset="0"/>
              </a:rPr>
            </a:br>
            <a:r>
              <a:rPr lang="et-EE" sz="3200" dirty="0" smtClean="0">
                <a:latin typeface="Verdana" pitchFamily="34" charset="0"/>
              </a:rPr>
              <a:t>Eesti Telekom </a:t>
            </a:r>
            <a:r>
              <a:rPr lang="en-US" sz="3200" dirty="0" smtClean="0">
                <a:latin typeface="Verdana" pitchFamily="34" charset="0"/>
              </a:rPr>
              <a:t>Group</a:t>
            </a:r>
          </a:p>
        </p:txBody>
      </p:sp>
      <p:pic>
        <p:nvPicPr>
          <p:cNvPr id="4099" name="Picture 3"/>
          <p:cNvPicPr>
            <a:picLocks noChangeAspect="1" noChangeArrowheads="1"/>
          </p:cNvPicPr>
          <p:nvPr/>
        </p:nvPicPr>
        <p:blipFill>
          <a:blip r:embed="rId2"/>
          <a:srcRect/>
          <a:stretch>
            <a:fillRect/>
          </a:stretch>
        </p:blipFill>
        <p:spPr bwMode="auto">
          <a:xfrm>
            <a:off x="428596" y="4714884"/>
            <a:ext cx="4591050" cy="1924050"/>
          </a:xfrm>
          <a:prstGeom prst="rect">
            <a:avLst/>
          </a:prstGeom>
          <a:noFill/>
          <a:ln w="9525">
            <a:noFill/>
            <a:miter lim="800000"/>
            <a:headEnd/>
            <a:tailEnd/>
          </a:ln>
          <a:effectLst/>
        </p:spPr>
      </p:pic>
      <p:pic>
        <p:nvPicPr>
          <p:cNvPr id="2" name="Picture 1"/>
          <p:cNvPicPr>
            <a:picLocks noChangeAspect="1" noChangeArrowheads="1"/>
          </p:cNvPicPr>
          <p:nvPr/>
        </p:nvPicPr>
        <p:blipFill>
          <a:blip r:embed="rId3"/>
          <a:srcRect/>
          <a:stretch>
            <a:fillRect/>
          </a:stretch>
        </p:blipFill>
        <p:spPr bwMode="auto">
          <a:xfrm>
            <a:off x="642910" y="1214422"/>
            <a:ext cx="6858000" cy="3381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p:cNvPicPr>
            <a:picLocks noChangeAspect="1" noChangeArrowheads="1"/>
          </p:cNvPicPr>
          <p:nvPr/>
        </p:nvPicPr>
        <p:blipFill>
          <a:blip r:embed="rId2"/>
          <a:srcRect/>
          <a:stretch>
            <a:fillRect/>
          </a:stretch>
        </p:blipFill>
        <p:spPr bwMode="auto">
          <a:xfrm>
            <a:off x="357158" y="857232"/>
            <a:ext cx="4591050" cy="2762250"/>
          </a:xfrm>
          <a:prstGeom prst="rect">
            <a:avLst/>
          </a:prstGeom>
          <a:noFill/>
          <a:ln w="9525">
            <a:noFill/>
            <a:miter lim="800000"/>
            <a:headEnd/>
            <a:tailEnd/>
          </a:ln>
        </p:spPr>
      </p:pic>
      <p:sp>
        <p:nvSpPr>
          <p:cNvPr id="12290" name="Rectangle 2"/>
          <p:cNvSpPr>
            <a:spLocks noGrp="1" noChangeArrowheads="1"/>
          </p:cNvSpPr>
          <p:nvPr>
            <p:ph type="title"/>
          </p:nvPr>
        </p:nvSpPr>
        <p:spPr/>
        <p:txBody>
          <a:bodyPr/>
          <a:lstStyle/>
          <a:p>
            <a:pPr eaLnBrk="1" hangingPunct="1"/>
            <a:r>
              <a:rPr lang="en-US" sz="3600" dirty="0" smtClean="0">
                <a:latin typeface="Verdana" pitchFamily="34" charset="0"/>
              </a:rPr>
              <a:t>Dynamics of sales</a:t>
            </a:r>
            <a:endParaRPr lang="et-EE" sz="3600" dirty="0" smtClean="0">
              <a:latin typeface="Verdana" pitchFamily="34" charset="0"/>
            </a:endParaRPr>
          </a:p>
        </p:txBody>
      </p:sp>
      <p:sp>
        <p:nvSpPr>
          <p:cNvPr id="12291" name="Rectangle 3"/>
          <p:cNvSpPr>
            <a:spLocks noGrp="1" noChangeArrowheads="1"/>
          </p:cNvSpPr>
          <p:nvPr>
            <p:ph type="body" idx="1"/>
          </p:nvPr>
        </p:nvSpPr>
        <p:spPr>
          <a:xfrm>
            <a:off x="5143504" y="1643050"/>
            <a:ext cx="3581400" cy="2428892"/>
          </a:xfrm>
        </p:spPr>
        <p:txBody>
          <a:bodyPr/>
          <a:lstStyle/>
          <a:p>
            <a:pPr>
              <a:buSzPct val="100000"/>
              <a:buFont typeface="Verdana" pitchFamily="34" charset="0"/>
              <a:buChar char="•"/>
            </a:pPr>
            <a:r>
              <a:rPr lang="en-GB" sz="1600" dirty="0" smtClean="0">
                <a:latin typeface="Verdana" pitchFamily="34" charset="0"/>
              </a:rPr>
              <a:t>Continued </a:t>
            </a:r>
            <a:r>
              <a:rPr lang="en-US" sz="1600" dirty="0" smtClean="0">
                <a:latin typeface="Verdana" pitchFamily="34" charset="0"/>
              </a:rPr>
              <a:t>customers’</a:t>
            </a:r>
            <a:r>
              <a:rPr lang="et-EE" sz="1600" dirty="0" smtClean="0">
                <a:latin typeface="Verdana" pitchFamily="34" charset="0"/>
              </a:rPr>
              <a:t> </a:t>
            </a:r>
            <a:r>
              <a:rPr lang="en-GB" sz="1600" dirty="0" smtClean="0">
                <a:latin typeface="Verdana" pitchFamily="34" charset="0"/>
              </a:rPr>
              <a:t>growth in </a:t>
            </a:r>
            <a:r>
              <a:rPr lang="en-US" sz="1600" dirty="0" smtClean="0">
                <a:latin typeface="Verdana" pitchFamily="34" charset="0"/>
              </a:rPr>
              <a:t>broadband services and mobile communication segments</a:t>
            </a:r>
            <a:r>
              <a:rPr lang="et-EE" sz="1600" dirty="0" smtClean="0">
                <a:latin typeface="Verdana" pitchFamily="34" charset="0"/>
              </a:rPr>
              <a:t>;</a:t>
            </a:r>
            <a:endParaRPr lang="en-US" sz="1600" dirty="0" smtClean="0">
              <a:latin typeface="Verdana" pitchFamily="34" charset="0"/>
            </a:endParaRPr>
          </a:p>
          <a:p>
            <a:pPr>
              <a:buSzPct val="100000"/>
              <a:buFont typeface="Verdana" pitchFamily="34" charset="0"/>
              <a:buChar char="•"/>
            </a:pPr>
            <a:r>
              <a:rPr lang="en-GB" sz="1600" dirty="0" smtClean="0">
                <a:latin typeface="Verdana" pitchFamily="34" charset="0"/>
              </a:rPr>
              <a:t>Sales revenues were primarily </a:t>
            </a:r>
            <a:r>
              <a:rPr lang="en-US" sz="1600" dirty="0" smtClean="0">
                <a:latin typeface="Verdana" pitchFamily="34" charset="0"/>
              </a:rPr>
              <a:t>impacted</a:t>
            </a:r>
            <a:r>
              <a:rPr lang="et-EE" sz="1600" dirty="0" smtClean="0">
                <a:latin typeface="Verdana" pitchFamily="34" charset="0"/>
              </a:rPr>
              <a:t> </a:t>
            </a:r>
            <a:r>
              <a:rPr lang="en-GB" sz="1600" dirty="0" smtClean="0">
                <a:latin typeface="Verdana" pitchFamily="34" charset="0"/>
              </a:rPr>
              <a:t>by </a:t>
            </a:r>
            <a:r>
              <a:rPr lang="en-US" sz="1600" dirty="0" smtClean="0">
                <a:latin typeface="Verdana" pitchFamily="34" charset="0"/>
              </a:rPr>
              <a:t>regulations that EU applies to the mobile sector and by the economic downturn</a:t>
            </a:r>
          </a:p>
          <a:p>
            <a:pPr eaLnBrk="1" hangingPunct="1">
              <a:buClr>
                <a:schemeClr val="accent2"/>
              </a:buClr>
              <a:buSzPct val="115000"/>
              <a:buNone/>
            </a:pPr>
            <a:endParaRPr lang="en-US" sz="1600" dirty="0" smtClean="0">
              <a:latin typeface="Verdana" pitchFamily="34" charset="0"/>
            </a:endParaRPr>
          </a:p>
        </p:txBody>
      </p:sp>
      <p:graphicFrame>
        <p:nvGraphicFramePr>
          <p:cNvPr id="7" name="Diagramm 6"/>
          <p:cNvGraphicFramePr/>
          <p:nvPr/>
        </p:nvGraphicFramePr>
        <p:xfrm>
          <a:off x="4714876" y="2714620"/>
          <a:ext cx="4572000"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12293" name="Picture 5"/>
          <p:cNvPicPr>
            <a:picLocks noChangeAspect="1" noChangeArrowheads="1"/>
          </p:cNvPicPr>
          <p:nvPr/>
        </p:nvPicPr>
        <p:blipFill>
          <a:blip r:embed="rId4"/>
          <a:srcRect/>
          <a:stretch>
            <a:fillRect/>
          </a:stretch>
        </p:blipFill>
        <p:spPr bwMode="auto">
          <a:xfrm>
            <a:off x="428596" y="3500438"/>
            <a:ext cx="4591050" cy="276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571471" y="476250"/>
            <a:ext cx="6099203" cy="809610"/>
          </a:xfrm>
        </p:spPr>
        <p:txBody>
          <a:bodyPr/>
          <a:lstStyle/>
          <a:p>
            <a:pPr eaLnBrk="1" hangingPunct="1"/>
            <a:r>
              <a:rPr lang="et-EE" sz="3200" dirty="0" smtClean="0">
                <a:latin typeface="Verdana" pitchFamily="34" charset="0"/>
              </a:rPr>
              <a:t>ARPU</a:t>
            </a:r>
            <a:endParaRPr lang="en-GB" sz="3200" dirty="0" smtClean="0">
              <a:latin typeface="Verdana" pitchFamily="34" charset="0"/>
            </a:endParaRPr>
          </a:p>
        </p:txBody>
      </p:sp>
      <p:pic>
        <p:nvPicPr>
          <p:cNvPr id="3" name="Picture 3"/>
          <p:cNvPicPr>
            <a:picLocks noChangeAspect="1" noChangeArrowheads="1"/>
          </p:cNvPicPr>
          <p:nvPr/>
        </p:nvPicPr>
        <p:blipFill>
          <a:blip r:embed="rId2"/>
          <a:srcRect/>
          <a:stretch>
            <a:fillRect/>
          </a:stretch>
        </p:blipFill>
        <p:spPr bwMode="auto">
          <a:xfrm>
            <a:off x="428596" y="1000108"/>
            <a:ext cx="5864225" cy="2573337"/>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2714612" y="3571876"/>
            <a:ext cx="5621337" cy="2451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srcRect/>
          <a:stretch>
            <a:fillRect/>
          </a:stretch>
        </p:blipFill>
        <p:spPr bwMode="auto">
          <a:xfrm>
            <a:off x="285720" y="3214686"/>
            <a:ext cx="4591050" cy="2762250"/>
          </a:xfrm>
          <a:prstGeom prst="rect">
            <a:avLst/>
          </a:prstGeom>
          <a:noFill/>
          <a:ln w="9525">
            <a:noFill/>
            <a:miter lim="800000"/>
            <a:headEnd/>
            <a:tailEnd/>
          </a:ln>
        </p:spPr>
      </p:pic>
      <p:pic>
        <p:nvPicPr>
          <p:cNvPr id="11265" name="Picture 1"/>
          <p:cNvPicPr>
            <a:picLocks noChangeAspect="1" noChangeArrowheads="1"/>
          </p:cNvPicPr>
          <p:nvPr/>
        </p:nvPicPr>
        <p:blipFill>
          <a:blip r:embed="rId4"/>
          <a:srcRect/>
          <a:stretch>
            <a:fillRect/>
          </a:stretch>
        </p:blipFill>
        <p:spPr bwMode="auto">
          <a:xfrm>
            <a:off x="285720" y="785794"/>
            <a:ext cx="4591050" cy="2762250"/>
          </a:xfrm>
          <a:prstGeom prst="rect">
            <a:avLst/>
          </a:prstGeom>
          <a:noFill/>
          <a:ln w="9525">
            <a:noFill/>
            <a:miter lim="800000"/>
            <a:headEnd/>
            <a:tailEnd/>
          </a:ln>
        </p:spPr>
      </p:pic>
      <p:sp>
        <p:nvSpPr>
          <p:cNvPr id="15362" name="Rectangle 2"/>
          <p:cNvSpPr>
            <a:spLocks noGrp="1" noChangeArrowheads="1"/>
          </p:cNvSpPr>
          <p:nvPr>
            <p:ph type="title"/>
          </p:nvPr>
        </p:nvSpPr>
        <p:spPr/>
        <p:txBody>
          <a:bodyPr/>
          <a:lstStyle/>
          <a:p>
            <a:pPr eaLnBrk="1" hangingPunct="1"/>
            <a:r>
              <a:rPr lang="en-US" sz="3200" dirty="0" smtClean="0">
                <a:latin typeface="Verdana" pitchFamily="34" charset="0"/>
              </a:rPr>
              <a:t>Dynamics of OPEX</a:t>
            </a:r>
            <a:endParaRPr lang="en-GB" sz="3200" dirty="0" smtClean="0">
              <a:latin typeface="Verdana" pitchFamily="34" charset="0"/>
            </a:endParaRPr>
          </a:p>
        </p:txBody>
      </p:sp>
      <p:sp>
        <p:nvSpPr>
          <p:cNvPr id="15363" name="Rectangle 3"/>
          <p:cNvSpPr>
            <a:spLocks noGrp="1" noChangeArrowheads="1"/>
          </p:cNvSpPr>
          <p:nvPr>
            <p:ph type="body" idx="1"/>
          </p:nvPr>
        </p:nvSpPr>
        <p:spPr>
          <a:xfrm>
            <a:off x="5000628" y="1500174"/>
            <a:ext cx="3733800" cy="2214578"/>
          </a:xfrm>
          <a:noFill/>
        </p:spPr>
        <p:txBody>
          <a:bodyPr tIns="90000" bIns="90000"/>
          <a:lstStyle/>
          <a:p>
            <a:pPr eaLnBrk="1" hangingPunct="1">
              <a:buSzPct val="100000"/>
              <a:buFont typeface="Verdana" pitchFamily="34" charset="0"/>
              <a:buChar char="•"/>
            </a:pPr>
            <a:r>
              <a:rPr lang="en-US" sz="1600" dirty="0" smtClean="0">
                <a:latin typeface="Verdana" pitchFamily="34" charset="0"/>
              </a:rPr>
              <a:t>Decline in retail and wholesale volumes</a:t>
            </a:r>
          </a:p>
          <a:p>
            <a:pPr eaLnBrk="1" hangingPunct="1">
              <a:buSzPct val="100000"/>
              <a:buFont typeface="Verdana" pitchFamily="34" charset="0"/>
              <a:buChar char="•"/>
            </a:pPr>
            <a:r>
              <a:rPr lang="en-US" sz="1600" dirty="0" smtClean="0">
                <a:latin typeface="Verdana" pitchFamily="34" charset="0"/>
              </a:rPr>
              <a:t>Significant impact of efficiency projects to IT, maintenance  and personnel costs</a:t>
            </a:r>
          </a:p>
          <a:p>
            <a:pPr lvl="1" eaLnBrk="1" hangingPunct="1">
              <a:buNone/>
            </a:pPr>
            <a:endParaRPr lang="et-EE" dirty="0" smtClean="0">
              <a:solidFill>
                <a:srgbClr val="FF0000"/>
              </a:solidFill>
            </a:endParaRPr>
          </a:p>
        </p:txBody>
      </p:sp>
      <p:graphicFrame>
        <p:nvGraphicFramePr>
          <p:cNvPr id="7" name="Diagramm 6"/>
          <p:cNvGraphicFramePr/>
          <p:nvPr/>
        </p:nvGraphicFramePr>
        <p:xfrm>
          <a:off x="4572000" y="2500306"/>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6202363" cy="868346"/>
          </a:xfrm>
        </p:spPr>
        <p:txBody>
          <a:bodyPr/>
          <a:lstStyle/>
          <a:p>
            <a:pPr eaLnBrk="1" hangingPunct="1"/>
            <a:r>
              <a:rPr lang="en-US" sz="3200" dirty="0" smtClean="0">
                <a:latin typeface="Verdana" pitchFamily="34" charset="0"/>
              </a:rPr>
              <a:t>Dynamics of EBITDA</a:t>
            </a:r>
            <a:endParaRPr lang="en-GB" sz="3200" dirty="0" smtClean="0">
              <a:latin typeface="Verdana" pitchFamily="34" charset="0"/>
            </a:endParaRPr>
          </a:p>
        </p:txBody>
      </p:sp>
      <p:graphicFrame>
        <p:nvGraphicFramePr>
          <p:cNvPr id="6" name="Diagramm 5"/>
          <p:cNvGraphicFramePr/>
          <p:nvPr/>
        </p:nvGraphicFramePr>
        <p:xfrm>
          <a:off x="1928794" y="57148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Diagramm 10"/>
          <p:cNvGraphicFramePr/>
          <p:nvPr/>
        </p:nvGraphicFramePr>
        <p:xfrm>
          <a:off x="0" y="264318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m 8"/>
          <p:cNvGraphicFramePr/>
          <p:nvPr/>
        </p:nvGraphicFramePr>
        <p:xfrm>
          <a:off x="4143372" y="2357430"/>
          <a:ext cx="4572000" cy="28098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lekom">
  <a:themeElements>
    <a:clrScheme name="Telek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lekom">
      <a:majorFont>
        <a:latin typeface="Dax-Regular"/>
        <a:ea typeface=""/>
        <a:cs typeface=""/>
      </a:majorFont>
      <a:minorFont>
        <a:latin typeface="Dax-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lek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lek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lek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lek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lek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lek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lek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lek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lek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lek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lek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lek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616</Words>
  <Application>Microsoft Office PowerPoint</Application>
  <PresentationFormat>Ekraaniseanss (4:3)</PresentationFormat>
  <Paragraphs>210</Paragraphs>
  <Slides>14</Slides>
  <Notes>2</Notes>
  <HiddenSlides>0</HiddenSlides>
  <MMClips>0</MMClips>
  <ScaleCrop>false</ScaleCrop>
  <HeadingPairs>
    <vt:vector size="6" baseType="variant">
      <vt:variant>
        <vt:lpstr>Kujundus</vt:lpstr>
      </vt:variant>
      <vt:variant>
        <vt:i4>1</vt:i4>
      </vt:variant>
      <vt:variant>
        <vt:lpstr>Manustatud OLE-serverid</vt:lpstr>
      </vt:variant>
      <vt:variant>
        <vt:i4>1</vt:i4>
      </vt:variant>
      <vt:variant>
        <vt:lpstr>Slaiditiitlid</vt:lpstr>
      </vt:variant>
      <vt:variant>
        <vt:i4>14</vt:i4>
      </vt:variant>
    </vt:vector>
  </HeadingPairs>
  <TitlesOfParts>
    <vt:vector size="16" baseType="lpstr">
      <vt:lpstr>Telekom</vt:lpstr>
      <vt:lpstr>Worksheet</vt:lpstr>
      <vt:lpstr>Q2 and HY1 2009 results</vt:lpstr>
      <vt:lpstr>Management commentary to Stock Exchange about Q2 2009 results</vt:lpstr>
      <vt:lpstr>EMT’s market position</vt:lpstr>
      <vt:lpstr>Elion’s market position</vt:lpstr>
      <vt:lpstr>Financial results Eesti Telekom Group</vt:lpstr>
      <vt:lpstr>Dynamics of sales</vt:lpstr>
      <vt:lpstr>ARPU</vt:lpstr>
      <vt:lpstr>Dynamics of OPEX</vt:lpstr>
      <vt:lpstr>Dynamics of EBITDA</vt:lpstr>
      <vt:lpstr>CAPEX and depreciation</vt:lpstr>
      <vt:lpstr>Cash position</vt:lpstr>
      <vt:lpstr>Largest shareholders of  AS Eesti Telekom</vt:lpstr>
      <vt:lpstr>Trading statistics in Tallinn</vt:lpstr>
      <vt:lpstr>Structure of the Group</vt:lpstr>
    </vt:vector>
  </TitlesOfParts>
  <Company>EMT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Tere tulemast</dc:title>
  <dc:creator>maivi.talving</dc:creator>
  <cp:lastModifiedBy>Kristina.Leet</cp:lastModifiedBy>
  <cp:revision>53</cp:revision>
  <dcterms:created xsi:type="dcterms:W3CDTF">2007-10-11T10:20:16Z</dcterms:created>
  <dcterms:modified xsi:type="dcterms:W3CDTF">2009-07-16T09:14:45Z</dcterms:modified>
</cp:coreProperties>
</file>