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273" r:id="rId4"/>
    <p:sldId id="274" r:id="rId5"/>
    <p:sldId id="262" r:id="rId6"/>
    <p:sldId id="275" r:id="rId7"/>
    <p:sldId id="276" r:id="rId8"/>
    <p:sldId id="277" r:id="rId9"/>
    <p:sldId id="278" r:id="rId10"/>
    <p:sldId id="279" r:id="rId11"/>
    <p:sldId id="280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A333"/>
    <a:srgbClr val="61A036"/>
    <a:srgbClr val="2F813F"/>
    <a:srgbClr val="44BA58"/>
    <a:srgbClr val="1C9439"/>
    <a:srgbClr val="4A6782"/>
    <a:srgbClr val="2E519E"/>
    <a:srgbClr val="5A2F89"/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mt.ee\Failiserver\Telekom\Telekomapp\ETL%20Grupi%20aruandlus\Kvartaliaruanded\2009\I%20kvartal\Presentatsioonid\Pres_2009_I_kvarta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emt.ee\Failiserver\Telekom\Telekomapp\ETL%20Grupi%20aruandlus\Kvartaliaruanded\2009\I%20kvartal\Presentatsioonid\Pres_2009_I_kvart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9\II%20kvartal\Presentatsioonid\Pres_2009_II_kvart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2.6929982046678642E-2"/>
          <c:y val="0.18987371111320572"/>
          <c:w val="0.92459605026929981"/>
          <c:h val="0.73101365493870263"/>
        </c:manualLayout>
      </c:layout>
      <c:barChart>
        <c:barDir val="col"/>
        <c:grouping val="stacked"/>
        <c:ser>
          <c:idx val="1"/>
          <c:order val="1"/>
          <c:tx>
            <c:strRef>
              <c:f>'EMT market'!$D$1</c:f>
              <c:strCache>
                <c:ptCount val="1"/>
                <c:pt idx="0">
                  <c:v>Contractual</c:v>
                </c:pt>
              </c:strCache>
            </c:strRef>
          </c:tx>
          <c:spPr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'EMT market'!$A$8:$A$12</c:f>
              <c:strCache>
                <c:ptCount val="5"/>
                <c:pt idx="0">
                  <c:v>March 08</c:v>
                </c:pt>
                <c:pt idx="1">
                  <c:v>June 08</c:v>
                </c:pt>
                <c:pt idx="2">
                  <c:v>Sept 08</c:v>
                </c:pt>
                <c:pt idx="3">
                  <c:v>Dec 08</c:v>
                </c:pt>
                <c:pt idx="4">
                  <c:v>March 09</c:v>
                </c:pt>
              </c:strCache>
            </c:strRef>
          </c:cat>
          <c:val>
            <c:numRef>
              <c:f>'EMT market'!$D$9:$D$13</c:f>
              <c:numCache>
                <c:formatCode>#,##0</c:formatCode>
                <c:ptCount val="5"/>
                <c:pt idx="0">
                  <c:v>480000</c:v>
                </c:pt>
                <c:pt idx="1">
                  <c:v>484000</c:v>
                </c:pt>
                <c:pt idx="2">
                  <c:v>487000</c:v>
                </c:pt>
                <c:pt idx="3">
                  <c:v>488000</c:v>
                </c:pt>
                <c:pt idx="4">
                  <c:v>484000</c:v>
                </c:pt>
              </c:numCache>
            </c:numRef>
          </c:val>
        </c:ser>
        <c:ser>
          <c:idx val="2"/>
          <c:order val="2"/>
          <c:tx>
            <c:strRef>
              <c:f>'EMT market'!$F$1</c:f>
              <c:strCache>
                <c:ptCount val="1"/>
                <c:pt idx="0">
                  <c:v>Prepaid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'EMT market'!$A$8:$A$12</c:f>
              <c:strCache>
                <c:ptCount val="5"/>
                <c:pt idx="0">
                  <c:v>March 08</c:v>
                </c:pt>
                <c:pt idx="1">
                  <c:v>June 08</c:v>
                </c:pt>
                <c:pt idx="2">
                  <c:v>Sept 08</c:v>
                </c:pt>
                <c:pt idx="3">
                  <c:v>Dec 08</c:v>
                </c:pt>
                <c:pt idx="4">
                  <c:v>March 09</c:v>
                </c:pt>
              </c:strCache>
            </c:strRef>
          </c:cat>
          <c:val>
            <c:numRef>
              <c:f>'EMT market'!$F$9:$F$13</c:f>
              <c:numCache>
                <c:formatCode>#,##0</c:formatCode>
                <c:ptCount val="5"/>
                <c:pt idx="0">
                  <c:v>275000</c:v>
                </c:pt>
                <c:pt idx="1">
                  <c:v>293000</c:v>
                </c:pt>
                <c:pt idx="2">
                  <c:v>292000</c:v>
                </c:pt>
                <c:pt idx="3">
                  <c:v>278000</c:v>
                </c:pt>
                <c:pt idx="4">
                  <c:v>262000</c:v>
                </c:pt>
              </c:numCache>
            </c:numRef>
          </c:val>
        </c:ser>
        <c:gapWidth val="30"/>
        <c:overlap val="100"/>
        <c:axId val="67791488"/>
        <c:axId val="67801472"/>
      </c:barChart>
      <c:barChart>
        <c:barDir val="col"/>
        <c:grouping val="clustered"/>
        <c:ser>
          <c:idx val="4"/>
          <c:order val="3"/>
          <c:tx>
            <c:strRef>
              <c:f>'EMT market'!$E$1</c:f>
              <c:strCache>
                <c:ptCount val="1"/>
                <c:pt idx="0">
                  <c:v>Contractual, Change</c:v>
                </c:pt>
              </c:strCache>
            </c:strRef>
          </c:tx>
          <c:spPr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 rot="-5400000" vert="horz"/>
              <a:lstStyle/>
              <a:p>
                <a:pPr>
                  <a:defRPr b="1">
                    <a:solidFill>
                      <a:srgbClr val="003366"/>
                    </a:solidFill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'EMT market'!$A$8:$A$12</c:f>
              <c:strCache>
                <c:ptCount val="5"/>
                <c:pt idx="0">
                  <c:v>March 08</c:v>
                </c:pt>
                <c:pt idx="1">
                  <c:v>June 08</c:v>
                </c:pt>
                <c:pt idx="2">
                  <c:v>Sept 08</c:v>
                </c:pt>
                <c:pt idx="3">
                  <c:v>Dec 08</c:v>
                </c:pt>
                <c:pt idx="4">
                  <c:v>March 09</c:v>
                </c:pt>
              </c:strCache>
            </c:strRef>
          </c:cat>
          <c:val>
            <c:numRef>
              <c:f>'EMT market'!$E$9:$E$13</c:f>
              <c:numCache>
                <c:formatCode>#,##0</c:formatCode>
                <c:ptCount val="5"/>
                <c:pt idx="0">
                  <c:v>7000</c:v>
                </c:pt>
                <c:pt idx="1">
                  <c:v>4000</c:v>
                </c:pt>
                <c:pt idx="2">
                  <c:v>3000</c:v>
                </c:pt>
                <c:pt idx="3">
                  <c:v>1000</c:v>
                </c:pt>
                <c:pt idx="4">
                  <c:v>-4000</c:v>
                </c:pt>
              </c:numCache>
            </c:numRef>
          </c:val>
        </c:ser>
        <c:ser>
          <c:idx val="5"/>
          <c:order val="4"/>
          <c:tx>
            <c:strRef>
              <c:f>'EMT market'!$G$1</c:f>
              <c:strCache>
                <c:ptCount val="1"/>
                <c:pt idx="0">
                  <c:v>Prepaid, Change</c:v>
                </c:pt>
              </c:strCache>
            </c:strRef>
          </c:tx>
          <c:spPr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 rot="-5400000" vert="horz"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'EMT market'!$A$8:$A$12</c:f>
              <c:strCache>
                <c:ptCount val="5"/>
                <c:pt idx="0">
                  <c:v>March 08</c:v>
                </c:pt>
                <c:pt idx="1">
                  <c:v>June 08</c:v>
                </c:pt>
                <c:pt idx="2">
                  <c:v>Sept 08</c:v>
                </c:pt>
                <c:pt idx="3">
                  <c:v>Dec 08</c:v>
                </c:pt>
                <c:pt idx="4">
                  <c:v>March 09</c:v>
                </c:pt>
              </c:strCache>
            </c:strRef>
          </c:cat>
          <c:val>
            <c:numRef>
              <c:f>'EMT market'!$G$9:$G$13</c:f>
              <c:numCache>
                <c:formatCode>#,##0</c:formatCode>
                <c:ptCount val="5"/>
                <c:pt idx="0">
                  <c:v>-3000</c:v>
                </c:pt>
                <c:pt idx="1">
                  <c:v>18000</c:v>
                </c:pt>
                <c:pt idx="2">
                  <c:v>-1000</c:v>
                </c:pt>
                <c:pt idx="3">
                  <c:v>-14000</c:v>
                </c:pt>
                <c:pt idx="4">
                  <c:v>-16000</c:v>
                </c:pt>
              </c:numCache>
            </c:numRef>
          </c:val>
        </c:ser>
        <c:axId val="67803008"/>
        <c:axId val="67804544"/>
      </c:barChart>
      <c:lineChart>
        <c:grouping val="standard"/>
        <c:ser>
          <c:idx val="0"/>
          <c:order val="0"/>
          <c:tx>
            <c:v> </c:v>
          </c:tx>
          <c:spPr>
            <a:ln w="28575"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'EMT market'!$A$9:$A$13</c:f>
              <c:strCache>
                <c:ptCount val="5"/>
                <c:pt idx="0">
                  <c:v>June 08</c:v>
                </c:pt>
                <c:pt idx="1">
                  <c:v>Sept 08</c:v>
                </c:pt>
                <c:pt idx="2">
                  <c:v>Dec 08</c:v>
                </c:pt>
                <c:pt idx="3">
                  <c:v>March 09</c:v>
                </c:pt>
                <c:pt idx="4">
                  <c:v>June 09</c:v>
                </c:pt>
              </c:strCache>
            </c:strRef>
          </c:cat>
          <c:val>
            <c:numRef>
              <c:f>'EMT market'!$B$9:$B$13</c:f>
              <c:numCache>
                <c:formatCode>#,##0</c:formatCode>
                <c:ptCount val="5"/>
                <c:pt idx="0">
                  <c:v>755000</c:v>
                </c:pt>
                <c:pt idx="1">
                  <c:v>777000</c:v>
                </c:pt>
                <c:pt idx="2">
                  <c:v>779000</c:v>
                </c:pt>
                <c:pt idx="3">
                  <c:v>766000</c:v>
                </c:pt>
                <c:pt idx="4">
                  <c:v>746000</c:v>
                </c:pt>
              </c:numCache>
            </c:numRef>
          </c:val>
        </c:ser>
        <c:marker val="1"/>
        <c:axId val="67791488"/>
        <c:axId val="67801472"/>
      </c:lineChart>
      <c:catAx>
        <c:axId val="6779148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4A6782"/>
                </a:solidFill>
                <a:latin typeface="Tahoma"/>
                <a:ea typeface="Tahoma"/>
                <a:cs typeface="Tahoma"/>
              </a:defRPr>
            </a:pPr>
            <a:endParaRPr lang="et-EE"/>
          </a:p>
        </c:txPr>
        <c:crossAx val="67801472"/>
        <c:crosses val="autoZero"/>
        <c:auto val="1"/>
        <c:lblAlgn val="ctr"/>
        <c:lblOffset val="100"/>
        <c:tickLblSkip val="1"/>
        <c:tickMarkSkip val="1"/>
      </c:catAx>
      <c:valAx>
        <c:axId val="67801472"/>
        <c:scaling>
          <c:orientation val="minMax"/>
          <c:max val="780000"/>
          <c:min val="-100000"/>
        </c:scaling>
        <c:axPos val="l"/>
        <c:numFmt formatCode="#,##0" sourceLinked="1"/>
        <c:majorTickMark val="none"/>
        <c:tickLblPos val="none"/>
        <c:spPr>
          <a:ln w="9525">
            <a:noFill/>
          </a:ln>
        </c:spPr>
        <c:crossAx val="67791488"/>
        <c:crosses val="autoZero"/>
        <c:crossBetween val="between"/>
      </c:valAx>
      <c:catAx>
        <c:axId val="67803008"/>
        <c:scaling>
          <c:orientation val="minMax"/>
        </c:scaling>
        <c:delete val="1"/>
        <c:axPos val="b"/>
        <c:tickLblPos val="nextTo"/>
        <c:crossAx val="67804544"/>
        <c:crosses val="autoZero"/>
        <c:auto val="1"/>
        <c:lblAlgn val="ctr"/>
        <c:lblOffset val="100"/>
      </c:catAx>
      <c:valAx>
        <c:axId val="67804544"/>
        <c:scaling>
          <c:orientation val="minMax"/>
          <c:max val="35000"/>
          <c:min val="-12000"/>
        </c:scaling>
        <c:axPos val="r"/>
        <c:numFmt formatCode="#,##0" sourceLinked="1"/>
        <c:majorTickMark val="none"/>
        <c:tickLblPos val="none"/>
        <c:spPr>
          <a:ln w="9525">
            <a:noFill/>
          </a:ln>
        </c:spPr>
        <c:crossAx val="67803008"/>
        <c:crosses val="max"/>
        <c:crossBetween val="between"/>
      </c:valAx>
      <c:spPr>
        <a:noFill/>
        <a:ln w="25400">
          <a:noFill/>
        </a:ln>
      </c:spPr>
    </c:plotArea>
    <c:legend>
      <c:legendPos val="t"/>
      <c:layout/>
      <c:spPr>
        <a:noFill/>
        <a:ln w="25400">
          <a:noFill/>
        </a:ln>
      </c:spPr>
      <c:txPr>
        <a:bodyPr/>
        <a:lstStyle/>
        <a:p>
          <a:pPr>
            <a:defRPr sz="900" b="1" i="0" u="none" strike="noStrike" baseline="0">
              <a:solidFill>
                <a:srgbClr val="4A6782"/>
              </a:solidFill>
              <a:latin typeface="Tahoma"/>
              <a:ea typeface="Tahoma"/>
              <a:cs typeface="Tahoma"/>
            </a:defRPr>
          </a:pPr>
          <a:endParaRPr lang="et-EE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808080"/>
          </a:solidFill>
          <a:latin typeface="Tahoma"/>
          <a:ea typeface="Tahoma"/>
          <a:cs typeface="Tahoma"/>
        </a:defRPr>
      </a:pPr>
      <a:endParaRPr lang="et-EE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</a:defRPr>
            </a:pPr>
            <a:r>
              <a:rPr lang="et-EE" sz="1200">
                <a:solidFill>
                  <a:srgbClr val="4A6782"/>
                </a:solidFill>
                <a:latin typeface="Verdana" pitchFamily="34" charset="0"/>
              </a:rPr>
              <a:t>Mobile communications </a:t>
            </a:r>
            <a:r>
              <a:rPr lang="et-EE" sz="1200" baseline="0">
                <a:solidFill>
                  <a:srgbClr val="4A6782"/>
                </a:solidFill>
                <a:latin typeface="Verdana" pitchFamily="34" charset="0"/>
              </a:rPr>
              <a:t>segment</a:t>
            </a:r>
            <a:endParaRPr lang="et-EE" sz="1200">
              <a:solidFill>
                <a:srgbClr val="4A6782"/>
              </a:solidFill>
              <a:latin typeface="Verdana" pitchFamily="34" charset="0"/>
            </a:endParaRPr>
          </a:p>
        </c:rich>
      </c:tx>
      <c:layout>
        <c:manualLayout>
          <c:xMode val="edge"/>
          <c:yMode val="edge"/>
          <c:x val="0.21311111111111194"/>
          <c:y val="0.22685185185185186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OPEX!$A$9</c:f>
              <c:strCache>
                <c:ptCount val="1"/>
                <c:pt idx="0">
                  <c:v>Production costs</c:v>
                </c:pt>
              </c:strCache>
            </c:strRef>
          </c:tx>
          <c:spPr>
            <a:solidFill>
              <a:srgbClr val="FF99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OPEX!$B$8:$F$8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OPEX!$B$9:$F$9</c:f>
              <c:numCache>
                <c:formatCode>0</c:formatCode>
                <c:ptCount val="5"/>
                <c:pt idx="0">
                  <c:v>496.97399999999948</c:v>
                </c:pt>
                <c:pt idx="1">
                  <c:v>511.28899999999948</c:v>
                </c:pt>
                <c:pt idx="2">
                  <c:v>481.30399999999969</c:v>
                </c:pt>
                <c:pt idx="3">
                  <c:v>396.89099999999962</c:v>
                </c:pt>
                <c:pt idx="4">
                  <c:v>399.10399999999993</c:v>
                </c:pt>
              </c:numCache>
            </c:numRef>
          </c:val>
        </c:ser>
        <c:ser>
          <c:idx val="1"/>
          <c:order val="1"/>
          <c:tx>
            <c:strRef>
              <c:f>OPEX!$A$10</c:f>
              <c:strCache>
                <c:ptCount val="1"/>
                <c:pt idx="0">
                  <c:v>Sales &amp; admin. costs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OPEX!$B$8:$F$8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OPEX!$B$10:$F$10</c:f>
              <c:numCache>
                <c:formatCode>0</c:formatCode>
                <c:ptCount val="5"/>
                <c:pt idx="0">
                  <c:v>79.103999999999999</c:v>
                </c:pt>
                <c:pt idx="1">
                  <c:v>74.488</c:v>
                </c:pt>
                <c:pt idx="2">
                  <c:v>87.260999999999996</c:v>
                </c:pt>
                <c:pt idx="3">
                  <c:v>70.66</c:v>
                </c:pt>
                <c:pt idx="4">
                  <c:v>72.464000000000027</c:v>
                </c:pt>
              </c:numCache>
            </c:numRef>
          </c:val>
        </c:ser>
        <c:ser>
          <c:idx val="2"/>
          <c:order val="2"/>
          <c:tx>
            <c:strRef>
              <c:f>OPEX!$A$11</c:f>
              <c:strCache>
                <c:ptCount val="1"/>
              </c:strCache>
            </c:strRef>
          </c:tx>
          <c:spPr>
            <a:noFill/>
          </c:spPr>
          <c:dLbls>
            <c:txPr>
              <a:bodyPr/>
              <a:lstStyle/>
              <a:p>
                <a:pPr>
                  <a:defRPr sz="800" b="1">
                    <a:solidFill>
                      <a:srgbClr val="4A6782"/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OPEX!$B$8:$F$8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OPEX!$B$11:$F$11</c:f>
              <c:numCache>
                <c:formatCode>#,##0</c:formatCode>
                <c:ptCount val="5"/>
                <c:pt idx="0">
                  <c:v>576.07799999999997</c:v>
                </c:pt>
                <c:pt idx="1">
                  <c:v>585.77700000000004</c:v>
                </c:pt>
                <c:pt idx="2">
                  <c:v>568.56499999999949</c:v>
                </c:pt>
                <c:pt idx="3">
                  <c:v>467.55100000000004</c:v>
                </c:pt>
                <c:pt idx="4">
                  <c:v>471.56799999999993</c:v>
                </c:pt>
              </c:numCache>
            </c:numRef>
          </c:val>
        </c:ser>
        <c:gapWidth val="59"/>
        <c:overlap val="100"/>
        <c:axId val="68915584"/>
        <c:axId val="68917120"/>
      </c:barChart>
      <c:catAx>
        <c:axId val="6891558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68917120"/>
        <c:crosses val="autoZero"/>
        <c:auto val="1"/>
        <c:lblAlgn val="ctr"/>
        <c:lblOffset val="100"/>
      </c:catAx>
      <c:valAx>
        <c:axId val="6891712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4A6782"/>
                    </a:solidFill>
                  </a:defRPr>
                </a:pPr>
                <a:r>
                  <a:rPr lang="et-EE" sz="800">
                    <a:solidFill>
                      <a:srgbClr val="4A6782"/>
                    </a:solidFill>
                    <a:latin typeface="Verdana" pitchFamily="34" charset="0"/>
                  </a:rPr>
                  <a:t>mEEK</a:t>
                </a:r>
              </a:p>
            </c:rich>
          </c:tx>
          <c:layout>
            <c:manualLayout>
              <c:xMode val="edge"/>
              <c:yMode val="edge"/>
              <c:x val="2.7777777777778498E-2"/>
              <c:y val="0.59265820939049285"/>
            </c:manualLayout>
          </c:layout>
        </c:title>
        <c:numFmt formatCode="0" sourceLinked="1"/>
        <c:tickLblPos val="nextTo"/>
        <c:crossAx val="689155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274956255468071"/>
          <c:y val="0.32407407407408129"/>
          <c:w val="0.58697528433945767"/>
          <c:h val="7.2350539515893902E-2"/>
        </c:manualLayout>
      </c:layout>
      <c:overlay val="1"/>
      <c:txPr>
        <a:bodyPr/>
        <a:lstStyle/>
        <a:p>
          <a:pPr>
            <a:defRPr sz="800">
              <a:solidFill>
                <a:srgbClr val="4A6782"/>
              </a:solidFill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</a:defRPr>
            </a:pPr>
            <a:r>
              <a:rPr lang="et-EE" sz="1100">
                <a:solidFill>
                  <a:srgbClr val="4A6782"/>
                </a:solidFill>
                <a:latin typeface="Verdana" pitchFamily="34" charset="0"/>
              </a:rPr>
              <a:t>Consolidated OPEX growth, Y-to-Y, %</a:t>
            </a:r>
          </a:p>
        </c:rich>
      </c:tx>
      <c:layout>
        <c:manualLayout>
          <c:xMode val="edge"/>
          <c:yMode val="edge"/>
          <c:x val="0.14444444444444951"/>
          <c:y val="0.32407407407408373"/>
        </c:manualLayout>
      </c:layout>
      <c:overlay val="1"/>
    </c:title>
    <c:plotArea>
      <c:layout>
        <c:manualLayout>
          <c:layoutTarget val="inner"/>
          <c:xMode val="edge"/>
          <c:yMode val="edge"/>
          <c:x val="3.0555555555555582E-2"/>
          <c:y val="5.0925925925925923E-2"/>
          <c:w val="0.93888888888889754"/>
          <c:h val="0.64626531058619219"/>
        </c:manualLayout>
      </c:layout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triangle"/>
            <c:size val="12"/>
            <c:spPr>
              <a:solidFill>
                <a:srgbClr val="FF99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-3</a:t>
                    </a:r>
                    <a:r>
                      <a:rPr lang="et-EE"/>
                      <a:t>.</a:t>
                    </a:r>
                    <a:r>
                      <a:rPr lang="en-US"/>
                      <a:t>4%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-5</a:t>
                    </a:r>
                    <a:r>
                      <a:rPr lang="et-EE"/>
                      <a:t>.</a:t>
                    </a:r>
                    <a:r>
                      <a:rPr lang="en-US"/>
                      <a:t>2%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et-EE"/>
                      <a:t>.</a:t>
                    </a:r>
                    <a:r>
                      <a:rPr lang="en-US"/>
                      <a:t>6%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-9</a:t>
                    </a:r>
                    <a:r>
                      <a:rPr lang="et-EE"/>
                      <a:t>.</a:t>
                    </a:r>
                    <a:r>
                      <a:rPr lang="en-US"/>
                      <a:t>6%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-14</a:t>
                    </a:r>
                    <a:r>
                      <a:rPr lang="et-EE"/>
                      <a:t>.</a:t>
                    </a:r>
                    <a:r>
                      <a:rPr lang="en-US"/>
                      <a:t>6%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4A6782"/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OPEX!$B$13:$F$13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OPEX!$B$14:$F$14</c:f>
              <c:numCache>
                <c:formatCode>0.0%</c:formatCode>
                <c:ptCount val="5"/>
                <c:pt idx="0">
                  <c:v>-3.3676717996602996E-2</c:v>
                </c:pt>
                <c:pt idx="1">
                  <c:v>-5.1615269735635572E-2</c:v>
                </c:pt>
                <c:pt idx="2">
                  <c:v>4.5995423568918892E-2</c:v>
                </c:pt>
                <c:pt idx="3">
                  <c:v>-9.6241343034978444E-2</c:v>
                </c:pt>
                <c:pt idx="4">
                  <c:v>-0.14648731781628443</c:v>
                </c:pt>
              </c:numCache>
            </c:numRef>
          </c:val>
        </c:ser>
        <c:dLbls>
          <c:showVal val="1"/>
        </c:dLbls>
        <c:marker val="1"/>
        <c:axId val="68929792"/>
        <c:axId val="84127744"/>
      </c:lineChart>
      <c:catAx>
        <c:axId val="68929792"/>
        <c:scaling>
          <c:orientation val="minMax"/>
        </c:scaling>
        <c:axPos val="b"/>
        <c:tickLblPos val="low"/>
        <c:spPr>
          <a:ln>
            <a:noFill/>
          </a:ln>
        </c:spPr>
        <c:txPr>
          <a:bodyPr rot="0" anchor="t" anchorCtr="0"/>
          <a:lstStyle/>
          <a:p>
            <a:pPr>
              <a:defRPr sz="800" b="1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84127744"/>
        <c:crosses val="autoZero"/>
        <c:auto val="1"/>
        <c:lblAlgn val="ctr"/>
        <c:lblOffset val="0"/>
      </c:catAx>
      <c:valAx>
        <c:axId val="84127744"/>
        <c:scaling>
          <c:orientation val="minMax"/>
          <c:max val="1.2"/>
          <c:min val="-0.2"/>
        </c:scaling>
        <c:delete val="1"/>
        <c:axPos val="l"/>
        <c:numFmt formatCode="0.0%" sourceLinked="1"/>
        <c:tickLblPos val="low"/>
        <c:crossAx val="68929792"/>
        <c:crosses val="autoZero"/>
        <c:crossBetween val="between"/>
        <c:majorUnit val="0.5"/>
      </c:valAx>
    </c:plotArea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</a:defRPr>
            </a:pPr>
            <a:r>
              <a:rPr lang="et-EE" sz="1100">
                <a:solidFill>
                  <a:srgbClr val="4A6782"/>
                </a:solidFill>
                <a:latin typeface="Verdana" pitchFamily="34" charset="0"/>
              </a:rPr>
              <a:t>Consolidated</a:t>
            </a:r>
            <a:r>
              <a:rPr lang="et-EE" sz="1100" baseline="0">
                <a:solidFill>
                  <a:srgbClr val="4A6782"/>
                </a:solidFill>
                <a:latin typeface="Verdana" pitchFamily="34" charset="0"/>
              </a:rPr>
              <a:t> EBITDA growth, Y-to-Y, %</a:t>
            </a:r>
            <a:endParaRPr lang="en-US" sz="1100">
              <a:solidFill>
                <a:srgbClr val="4A6782"/>
              </a:solidFill>
              <a:latin typeface="Verdana" pitchFamily="34" charset="0"/>
            </a:endParaRPr>
          </a:p>
        </c:rich>
      </c:tx>
      <c:layout>
        <c:manualLayout>
          <c:xMode val="edge"/>
          <c:yMode val="edge"/>
          <c:x val="0.12222222222222495"/>
          <c:y val="0.30092592592593348"/>
        </c:manualLayout>
      </c:layout>
      <c:overlay val="1"/>
    </c:title>
    <c:plotArea>
      <c:layout>
        <c:manualLayout>
          <c:layoutTarget val="inner"/>
          <c:xMode val="edge"/>
          <c:yMode val="edge"/>
          <c:x val="3.0555555555555582E-2"/>
          <c:y val="5.0925925925925923E-2"/>
          <c:w val="0.93888888888889765"/>
          <c:h val="0.64626531058619263"/>
        </c:manualLayout>
      </c:layout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triangle"/>
            <c:size val="12"/>
            <c:spPr>
              <a:solidFill>
                <a:srgbClr val="0066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et-EE"/>
                      <a:t>.</a:t>
                    </a:r>
                    <a:r>
                      <a:rPr lang="en-US"/>
                      <a:t>8%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r>
                      <a:rPr lang="et-EE"/>
                      <a:t>.</a:t>
                    </a:r>
                    <a:r>
                      <a:rPr lang="en-US"/>
                      <a:t>1%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-7</a:t>
                    </a:r>
                    <a:r>
                      <a:rPr lang="et-EE"/>
                      <a:t>.</a:t>
                    </a:r>
                    <a:r>
                      <a:rPr lang="en-US"/>
                      <a:t>9%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-10</a:t>
                    </a:r>
                    <a:r>
                      <a:rPr lang="et-EE"/>
                      <a:t>.</a:t>
                    </a:r>
                    <a:r>
                      <a:rPr lang="en-US"/>
                      <a:t>3%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-12</a:t>
                    </a:r>
                    <a:r>
                      <a:rPr lang="et-EE"/>
                      <a:t>.</a:t>
                    </a:r>
                    <a:r>
                      <a:rPr lang="en-US"/>
                      <a:t>6%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4A6782"/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EBITDA!$B$6:$F$6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EBITDA!$B$7:$F$7</c:f>
              <c:numCache>
                <c:formatCode>0.0%</c:formatCode>
                <c:ptCount val="5"/>
                <c:pt idx="0">
                  <c:v>3.8330854980811013E-2</c:v>
                </c:pt>
                <c:pt idx="1">
                  <c:v>1.397734590689704E-3</c:v>
                </c:pt>
                <c:pt idx="2">
                  <c:v>-7.9251429602487211E-2</c:v>
                </c:pt>
                <c:pt idx="3">
                  <c:v>-0.10342950315085242</c:v>
                </c:pt>
                <c:pt idx="4">
                  <c:v>-0.12568938584190645</c:v>
                </c:pt>
              </c:numCache>
            </c:numRef>
          </c:val>
        </c:ser>
        <c:dLbls>
          <c:showVal val="1"/>
        </c:dLbls>
        <c:marker val="1"/>
        <c:axId val="84230144"/>
        <c:axId val="84231680"/>
      </c:lineChart>
      <c:catAx>
        <c:axId val="84230144"/>
        <c:scaling>
          <c:orientation val="minMax"/>
        </c:scaling>
        <c:axPos val="b"/>
        <c:tickLblPos val="low"/>
        <c:spPr>
          <a:ln>
            <a:noFill/>
          </a:ln>
        </c:spPr>
        <c:txPr>
          <a:bodyPr rot="0" anchor="t" anchorCtr="0"/>
          <a:lstStyle/>
          <a:p>
            <a:pPr>
              <a:defRPr sz="800" b="1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84231680"/>
        <c:crosses val="autoZero"/>
        <c:auto val="1"/>
        <c:lblAlgn val="ctr"/>
        <c:lblOffset val="100"/>
        <c:tickLblSkip val="1"/>
      </c:catAx>
      <c:valAx>
        <c:axId val="84231680"/>
        <c:scaling>
          <c:orientation val="minMax"/>
          <c:max val="1.2"/>
          <c:min val="-0.2"/>
        </c:scaling>
        <c:delete val="1"/>
        <c:axPos val="l"/>
        <c:numFmt formatCode="0.0%" sourceLinked="1"/>
        <c:tickLblPos val="nextTo"/>
        <c:crossAx val="84230144"/>
        <c:crossesAt val="1"/>
        <c:crossBetween val="between"/>
        <c:majorUnit val="0.5"/>
      </c:valAx>
    </c:plotArea>
    <c:plotVisOnly val="1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</a:defRPr>
            </a:pPr>
            <a:r>
              <a:rPr lang="et-EE" sz="1200">
                <a:solidFill>
                  <a:srgbClr val="4A6782"/>
                </a:solidFill>
                <a:latin typeface="Verdana" pitchFamily="34" charset="0"/>
              </a:rPr>
              <a:t>EBITDA margin</a:t>
            </a:r>
          </a:p>
        </c:rich>
      </c:tx>
      <c:layout>
        <c:manualLayout>
          <c:xMode val="edge"/>
          <c:yMode val="edge"/>
          <c:x val="0.29006255468066588"/>
          <c:y val="0.125"/>
        </c:manualLayout>
      </c:layout>
      <c:overlay val="1"/>
    </c:title>
    <c:plotArea>
      <c:layout>
        <c:manualLayout>
          <c:layoutTarget val="inner"/>
          <c:xMode val="edge"/>
          <c:yMode val="edge"/>
          <c:x val="0.12536351706036739"/>
          <c:y val="6.5289442986293383E-2"/>
          <c:w val="0.52365026246720003"/>
          <c:h val="0.79822506561679785"/>
        </c:manualLayout>
      </c:layout>
      <c:lineChart>
        <c:grouping val="standard"/>
        <c:ser>
          <c:idx val="0"/>
          <c:order val="0"/>
          <c:tx>
            <c:strRef>
              <c:f>EBITDA!$A$10</c:f>
              <c:strCache>
                <c:ptCount val="1"/>
                <c:pt idx="0">
                  <c:v>Mobile communications segment</c:v>
                </c:pt>
              </c:strCache>
            </c:strRef>
          </c:tx>
          <c:spPr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marker>
            <c:symbol val="circle"/>
            <c:size val="7"/>
            <c:spPr>
              <a:solidFill>
                <a:srgbClr val="0080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2F813F"/>
                        </a:solidFill>
                      </a:rPr>
                      <a:t>38</a:t>
                    </a:r>
                    <a:r>
                      <a:rPr lang="et-EE">
                        <a:solidFill>
                          <a:srgbClr val="2F813F"/>
                        </a:solidFill>
                      </a:rPr>
                      <a:t>.</a:t>
                    </a:r>
                    <a:r>
                      <a:rPr lang="en-US">
                        <a:solidFill>
                          <a:srgbClr val="2F813F"/>
                        </a:solidFill>
                      </a:rPr>
                      <a:t>9%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2F813F"/>
                        </a:solidFill>
                      </a:rPr>
                      <a:t>39</a:t>
                    </a:r>
                    <a:r>
                      <a:rPr lang="et-EE">
                        <a:solidFill>
                          <a:srgbClr val="2F813F"/>
                        </a:solidFill>
                      </a:rPr>
                      <a:t>.</a:t>
                    </a:r>
                    <a:r>
                      <a:rPr lang="en-US">
                        <a:solidFill>
                          <a:srgbClr val="2F813F"/>
                        </a:solidFill>
                      </a:rPr>
                      <a:t>6%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2F813F"/>
                        </a:solidFill>
                      </a:rPr>
                      <a:t>37</a:t>
                    </a:r>
                    <a:r>
                      <a:rPr lang="et-EE">
                        <a:solidFill>
                          <a:srgbClr val="2F813F"/>
                        </a:solidFill>
                      </a:rPr>
                      <a:t>.</a:t>
                    </a:r>
                    <a:r>
                      <a:rPr lang="en-US">
                        <a:solidFill>
                          <a:srgbClr val="2F813F"/>
                        </a:solidFill>
                      </a:rPr>
                      <a:t>4%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2F813F"/>
                        </a:solidFill>
                      </a:rPr>
                      <a:t>37</a:t>
                    </a:r>
                    <a:r>
                      <a:rPr lang="et-EE">
                        <a:solidFill>
                          <a:srgbClr val="2F813F"/>
                        </a:solidFill>
                      </a:rPr>
                      <a:t>.</a:t>
                    </a:r>
                    <a:r>
                      <a:rPr lang="en-US">
                        <a:solidFill>
                          <a:srgbClr val="2F813F"/>
                        </a:solidFill>
                      </a:rPr>
                      <a:t>0%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2F813F"/>
                        </a:solidFill>
                      </a:rPr>
                      <a:t>38</a:t>
                    </a:r>
                    <a:r>
                      <a:rPr lang="et-EE">
                        <a:solidFill>
                          <a:srgbClr val="2F813F"/>
                        </a:solidFill>
                      </a:rPr>
                      <a:t>.</a:t>
                    </a:r>
                    <a:r>
                      <a:rPr lang="en-US">
                        <a:solidFill>
                          <a:srgbClr val="2F813F"/>
                        </a:solidFill>
                      </a:rPr>
                      <a:t>9%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2F813F"/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EBITDA!$B$9:$F$9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EBITDA!$B$10:$F$10</c:f>
              <c:numCache>
                <c:formatCode>0.0%</c:formatCode>
                <c:ptCount val="5"/>
                <c:pt idx="0">
                  <c:v>0.38872604998481891</c:v>
                </c:pt>
                <c:pt idx="1">
                  <c:v>0.39620142207234132</c:v>
                </c:pt>
                <c:pt idx="2">
                  <c:v>0.37351432408589574</c:v>
                </c:pt>
                <c:pt idx="3">
                  <c:v>0.37023486282942236</c:v>
                </c:pt>
                <c:pt idx="4">
                  <c:v>0.38859692664881013</c:v>
                </c:pt>
              </c:numCache>
            </c:numRef>
          </c:val>
        </c:ser>
        <c:ser>
          <c:idx val="1"/>
          <c:order val="1"/>
          <c:tx>
            <c:strRef>
              <c:f>EBITDA!$A$11</c:f>
              <c:strCache>
                <c:ptCount val="1"/>
                <c:pt idx="0">
                  <c:v>Broadband services segment</c:v>
                </c:pt>
              </c:strCache>
            </c:strRef>
          </c:tx>
          <c:spPr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marker>
            <c:symbol val="square"/>
            <c:size val="7"/>
            <c:spPr>
              <a:solidFill>
                <a:srgbClr val="9966FF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30</a:t>
                    </a:r>
                    <a:r>
                      <a:rPr lang="et-EE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.</a:t>
                    </a:r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6%</a:t>
                    </a:r>
                  </a:p>
                </c:rich>
              </c:tx>
              <c:dLblPos val="b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27</a:t>
                    </a:r>
                    <a:r>
                      <a:rPr lang="et-EE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.</a:t>
                    </a:r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9%</a:t>
                    </a:r>
                  </a:p>
                </c:rich>
              </c:tx>
              <c:dLblPos val="b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22</a:t>
                    </a:r>
                    <a:r>
                      <a:rPr lang="et-EE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.</a:t>
                    </a:r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8%</a:t>
                    </a:r>
                  </a:p>
                </c:rich>
              </c:tx>
              <c:dLblPos val="b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34</a:t>
                    </a:r>
                    <a:r>
                      <a:rPr lang="et-EE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.</a:t>
                    </a:r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1%</a:t>
                    </a:r>
                  </a:p>
                </c:rich>
              </c:tx>
              <c:dLblPos val="b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31</a:t>
                    </a:r>
                    <a:r>
                      <a:rPr lang="et-EE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.</a:t>
                    </a:r>
                    <a:r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7%</a:t>
                    </a:r>
                  </a:p>
                </c:rich>
              </c:tx>
              <c:dLblPos val="b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chemeClr val="accent6">
                        <a:lumMod val="75000"/>
                      </a:schemeClr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b"/>
            <c:showVal val="1"/>
          </c:dLbls>
          <c:cat>
            <c:strRef>
              <c:f>EBITDA!$B$9:$F$9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EBITDA!$B$11:$F$11</c:f>
              <c:numCache>
                <c:formatCode>0.0%</c:formatCode>
                <c:ptCount val="5"/>
                <c:pt idx="0">
                  <c:v>0.30574131058114329</c:v>
                </c:pt>
                <c:pt idx="1">
                  <c:v>0.2790312942450065</c:v>
                </c:pt>
                <c:pt idx="2">
                  <c:v>0.22808897381233376</c:v>
                </c:pt>
                <c:pt idx="3">
                  <c:v>0.34117267909624144</c:v>
                </c:pt>
                <c:pt idx="4">
                  <c:v>0.31658145583896224</c:v>
                </c:pt>
              </c:numCache>
            </c:numRef>
          </c:val>
        </c:ser>
        <c:marker val="1"/>
        <c:axId val="84019456"/>
        <c:axId val="84054016"/>
      </c:lineChart>
      <c:catAx>
        <c:axId val="84019456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700" b="1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84054016"/>
        <c:crosses val="autoZero"/>
        <c:auto val="1"/>
        <c:lblAlgn val="ctr"/>
        <c:lblOffset val="100"/>
      </c:catAx>
      <c:valAx>
        <c:axId val="84054016"/>
        <c:scaling>
          <c:orientation val="minMax"/>
          <c:max val="0.5"/>
          <c:min val="0.2"/>
        </c:scaling>
        <c:delete val="1"/>
        <c:axPos val="l"/>
        <c:numFmt formatCode="0.0%" sourceLinked="1"/>
        <c:tickLblPos val="nextTo"/>
        <c:crossAx val="84019456"/>
        <c:crosses val="autoZero"/>
        <c:crossBetween val="between"/>
        <c:majorUnit val="1.0000000000000005E-2"/>
      </c:valAx>
    </c:plotArea>
    <c:legend>
      <c:legendPos val="r"/>
      <c:layout>
        <c:manualLayout>
          <c:xMode val="edge"/>
          <c:yMode val="edge"/>
          <c:x val="0.68160411198600179"/>
          <c:y val="0.38307669874599748"/>
          <c:w val="0.23228477690288715"/>
          <c:h val="0.47921697287839032"/>
        </c:manualLayout>
      </c:layout>
      <c:txPr>
        <a:bodyPr/>
        <a:lstStyle/>
        <a:p>
          <a:pPr>
            <a:defRPr sz="800">
              <a:solidFill>
                <a:srgbClr val="4A6782"/>
              </a:solidFill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  <a:latin typeface="Verdana" pitchFamily="34" charset="0"/>
              </a:defRPr>
            </a:pPr>
            <a:r>
              <a:rPr lang="et-EE" sz="1200">
                <a:solidFill>
                  <a:srgbClr val="4A6782"/>
                </a:solidFill>
                <a:latin typeface="Verdana" pitchFamily="34" charset="0"/>
                <a:cs typeface="Arial" pitchFamily="34" charset="0"/>
              </a:rPr>
              <a:t>EBITDA</a:t>
            </a:r>
          </a:p>
        </c:rich>
      </c:tx>
      <c:layout>
        <c:manualLayout>
          <c:xMode val="edge"/>
          <c:yMode val="edge"/>
          <c:x val="0.40925000000000006"/>
          <c:y val="0.24858757062146894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EBITDA!$A$3</c:f>
              <c:strCache>
                <c:ptCount val="1"/>
                <c:pt idx="0">
                  <c:v>Mobile communications segment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txPr>
              <a:bodyPr rot="0" vert="horz"/>
              <a:lstStyle/>
              <a:p>
                <a:pPr>
                  <a:defRPr sz="750" b="1">
                    <a:latin typeface="Verdana" pitchFamily="34" charset="0"/>
                    <a:cs typeface="Arial" pitchFamily="34" charset="0"/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EBITDA!$B$2:$F$2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EBITDA!$B$3:$F$3</c:f>
              <c:numCache>
                <c:formatCode>0</c:formatCode>
                <c:ptCount val="5"/>
                <c:pt idx="0">
                  <c:v>364.73125699999923</c:v>
                </c:pt>
                <c:pt idx="1">
                  <c:v>382.58199699999949</c:v>
                </c:pt>
                <c:pt idx="2">
                  <c:v>337.72488600000008</c:v>
                </c:pt>
                <c:pt idx="3">
                  <c:v>273.85786500000046</c:v>
                </c:pt>
                <c:pt idx="4">
                  <c:v>298.55394599999994</c:v>
                </c:pt>
              </c:numCache>
            </c:numRef>
          </c:val>
        </c:ser>
        <c:ser>
          <c:idx val="1"/>
          <c:order val="1"/>
          <c:tx>
            <c:strRef>
              <c:f>EBITDA!$A$4</c:f>
              <c:strCache>
                <c:ptCount val="1"/>
                <c:pt idx="0">
                  <c:v>Broadband services segment</c:v>
                </c:pt>
              </c:strCache>
            </c:strRef>
          </c:tx>
          <c:spPr>
            <a:solidFill>
              <a:srgbClr val="9966FF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txPr>
              <a:bodyPr rot="0" vert="horz"/>
              <a:lstStyle/>
              <a:p>
                <a:pPr>
                  <a:defRPr sz="750" b="1">
                    <a:latin typeface="Verdana" pitchFamily="34" charset="0"/>
                    <a:cs typeface="Arial" pitchFamily="34" charset="0"/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EBITDA!$B$2:$F$2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EBITDA!$B$4:$F$4</c:f>
              <c:numCache>
                <c:formatCode>0</c:formatCode>
                <c:ptCount val="5"/>
                <c:pt idx="0">
                  <c:v>245.934043</c:v>
                </c:pt>
                <c:pt idx="1">
                  <c:v>247.27386899999985</c:v>
                </c:pt>
                <c:pt idx="2">
                  <c:v>188.334858</c:v>
                </c:pt>
                <c:pt idx="3">
                  <c:v>248.03333400000005</c:v>
                </c:pt>
                <c:pt idx="4">
                  <c:v>233.40091900000004</c:v>
                </c:pt>
              </c:numCache>
            </c:numRef>
          </c:val>
        </c:ser>
        <c:dLbls>
          <c:showVal val="1"/>
        </c:dLbls>
        <c:axId val="84079744"/>
        <c:axId val="84081280"/>
      </c:barChart>
      <c:catAx>
        <c:axId val="84079744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800" b="1" baseline="0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84081280"/>
        <c:crosses val="autoZero"/>
        <c:auto val="1"/>
        <c:lblAlgn val="ctr"/>
        <c:lblOffset val="100"/>
      </c:catAx>
      <c:valAx>
        <c:axId val="84081280"/>
        <c:scaling>
          <c:orientation val="minMax"/>
          <c:max val="100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4A6782"/>
                    </a:solidFill>
                  </a:defRPr>
                </a:pPr>
                <a:r>
                  <a:rPr lang="et-EE">
                    <a:solidFill>
                      <a:srgbClr val="4A6782"/>
                    </a:solidFill>
                  </a:rPr>
                  <a:t>mEEK</a:t>
                </a:r>
              </a:p>
            </c:rich>
          </c:tx>
          <c:layout/>
        </c:title>
        <c:numFmt formatCode="0" sourceLinked="1"/>
        <c:tickLblPos val="nextTo"/>
        <c:crossAx val="84079744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1019875328083974"/>
          <c:y val="0.35706214689266175"/>
          <c:w val="0.80634580052493465"/>
          <c:h val="8.2854931269184556E-2"/>
        </c:manualLayout>
      </c:layout>
      <c:overlay val="1"/>
      <c:txPr>
        <a:bodyPr/>
        <a:lstStyle/>
        <a:p>
          <a:pPr>
            <a:defRPr sz="800">
              <a:solidFill>
                <a:srgbClr val="4A6782"/>
              </a:solidFill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</a:defRPr>
            </a:pPr>
            <a:r>
              <a:rPr lang="et-EE" sz="1200">
                <a:solidFill>
                  <a:srgbClr val="4A6782"/>
                </a:solidFill>
                <a:latin typeface="Verdana" pitchFamily="34" charset="0"/>
              </a:rPr>
              <a:t>Change in net cash (quarterly)</a:t>
            </a:r>
          </a:p>
        </c:rich>
      </c:tx>
      <c:layout>
        <c:manualLayout>
          <c:xMode val="edge"/>
          <c:yMode val="edge"/>
          <c:x val="0.20099300087489252"/>
          <c:y val="1.8518518518518583E-2"/>
        </c:manualLayout>
      </c:layout>
    </c:title>
    <c:plotArea>
      <c:layout>
        <c:manualLayout>
          <c:layoutTarget val="inner"/>
          <c:xMode val="edge"/>
          <c:yMode val="edge"/>
          <c:x val="7.279177602799744E-2"/>
          <c:y val="3.5115923009623816E-2"/>
          <c:w val="0.89665266841644797"/>
          <c:h val="0.53908172936716248"/>
        </c:manualLayout>
      </c:layout>
      <c:barChart>
        <c:barDir val="col"/>
        <c:grouping val="clustered"/>
        <c:ser>
          <c:idx val="0"/>
          <c:order val="0"/>
          <c:tx>
            <c:strRef>
              <c:f>'Net cash'!$B$1</c:f>
              <c:strCache>
                <c:ptCount val="1"/>
                <c:pt idx="0">
                  <c:v>Q2 2009</c:v>
                </c:pt>
              </c:strCache>
            </c:strRef>
          </c:tx>
          <c:spPr>
            <a:solidFill>
              <a:srgbClr val="73A333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et-EE"/>
                      <a:t>,</a:t>
                    </a:r>
                    <a:r>
                      <a:rPr lang="en-US"/>
                      <a:t>212</a:t>
                    </a:r>
                  </a:p>
                </c:rich>
              </c:tx>
              <c:dLblPos val="inBase"/>
              <c:showVal val="1"/>
            </c:dLbl>
            <c:dLbl>
              <c:idx val="2"/>
              <c:layout>
                <c:manualLayout>
                  <c:x val="0"/>
                  <c:y val="-4.6285360163312765E-3"/>
                </c:manualLayout>
              </c:layout>
              <c:dLblPos val="inBase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-1</a:t>
                    </a:r>
                    <a:r>
                      <a:rPr lang="et-EE"/>
                      <a:t>,</a:t>
                    </a:r>
                    <a:r>
                      <a:rPr lang="en-US"/>
                      <a:t>454</a:t>
                    </a:r>
                  </a:p>
                </c:rich>
              </c:tx>
              <c:dLblPos val="inBase"/>
              <c:showVal val="1"/>
            </c:dLbl>
            <c:dLbl>
              <c:idx val="4"/>
              <c:layout>
                <c:manualLayout>
                  <c:x val="0"/>
                  <c:y val="-4.1666666666666664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1.3888888888889145E-2"/>
                </c:manualLayout>
              </c:layout>
              <c:dLblPos val="inBase"/>
              <c:showVal val="1"/>
            </c:dLbl>
            <c:dLbl>
              <c:idx val="6"/>
              <c:layout>
                <c:manualLayout>
                  <c:x val="1.0185067526416045E-16"/>
                  <c:y val="-1.8518518518518538E-2"/>
                </c:manualLayout>
              </c:layout>
              <c:dLblPos val="inBase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'Net cash'!$A$2:$A$8</c:f>
              <c:strCache>
                <c:ptCount val="7"/>
                <c:pt idx="0">
                  <c:v>Opening balance</c:v>
                </c:pt>
                <c:pt idx="1">
                  <c:v>EBITDA</c:v>
                </c:pt>
                <c:pt idx="2">
                  <c:v>CAPEX</c:v>
                </c:pt>
                <c:pt idx="3">
                  <c:v>Dividends*)</c:v>
                </c:pt>
                <c:pt idx="4">
                  <c:v>Tax in dividends</c:v>
                </c:pt>
                <c:pt idx="5">
                  <c:v>Other</c:v>
                </c:pt>
                <c:pt idx="6">
                  <c:v>Closing balance</c:v>
                </c:pt>
              </c:strCache>
            </c:strRef>
          </c:cat>
          <c:val>
            <c:numRef>
              <c:f>'Net cash'!$B$2:$B$8</c:f>
              <c:numCache>
                <c:formatCode>#,##0</c:formatCode>
                <c:ptCount val="7"/>
                <c:pt idx="0">
                  <c:v>1212.0229999999999</c:v>
                </c:pt>
                <c:pt idx="1">
                  <c:v>536.02086499999996</c:v>
                </c:pt>
                <c:pt idx="2">
                  <c:v>-124.71899999999999</c:v>
                </c:pt>
                <c:pt idx="3">
                  <c:v>-1454.231</c:v>
                </c:pt>
                <c:pt idx="4">
                  <c:v>-399.74599999999975</c:v>
                </c:pt>
                <c:pt idx="5">
                  <c:v>472.75313499999976</c:v>
                </c:pt>
                <c:pt idx="6">
                  <c:v>242.101</c:v>
                </c:pt>
              </c:numCache>
            </c:numRef>
          </c:val>
        </c:ser>
        <c:gapWidth val="50"/>
        <c:axId val="84200832"/>
        <c:axId val="84309120"/>
      </c:barChart>
      <c:catAx>
        <c:axId val="84200832"/>
        <c:scaling>
          <c:orientation val="minMax"/>
        </c:scaling>
        <c:axPos val="b"/>
        <c:tickLblPos val="low"/>
        <c:txPr>
          <a:bodyPr/>
          <a:lstStyle/>
          <a:p>
            <a:pPr>
              <a:defRPr sz="750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84309120"/>
        <c:crosses val="autoZero"/>
        <c:auto val="1"/>
        <c:lblAlgn val="ctr"/>
        <c:lblOffset val="100"/>
      </c:catAx>
      <c:valAx>
        <c:axId val="84309120"/>
        <c:scaling>
          <c:orientation val="minMax"/>
          <c:max val="3000"/>
          <c:min val="-100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4A6782"/>
                    </a:solidFill>
                  </a:defRPr>
                </a:pPr>
                <a:r>
                  <a:rPr lang="et-EE">
                    <a:solidFill>
                      <a:srgbClr val="4A6782"/>
                    </a:solidFill>
                  </a:rPr>
                  <a:t>mEEK</a:t>
                </a:r>
              </a:p>
            </c:rich>
          </c:tx>
          <c:layout/>
        </c:title>
        <c:numFmt formatCode="#,##0" sourceLinked="1"/>
        <c:tickLblPos val="nextTo"/>
        <c:crossAx val="84200832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0.29752146156557763"/>
          <c:y val="0.18218659497286771"/>
          <c:w val="0.42424356556572185"/>
          <c:h val="0.62348301390714733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CCFF">
                      <a:gamma/>
                      <a:shade val="46275"/>
                      <a:invGamma/>
                    </a:srgbClr>
                  </a:gs>
                  <a:gs pos="5000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 w="25400">
                <a:noFill/>
              </a:ln>
            </c:spPr>
          </c:dPt>
          <c:dPt>
            <c:idx val="1"/>
            <c:spPr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0.1796715122148177"/>
                  <c:y val="-6.3036373326897524E-3"/>
                </c:manualLayout>
              </c:layout>
              <c:tx>
                <c:rich>
                  <a:bodyPr/>
                  <a:lstStyle/>
                  <a:p>
                    <a:r>
                      <a:rPr lang="en-US" sz="900"/>
                      <a:t>Elion 
54%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21281203311124719"/>
                  <c:y val="9.8345752757916776E-3"/>
                </c:manualLayout>
              </c:layout>
              <c:dLblPos val="bestFit"/>
              <c:showCatName val="1"/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 anchor="t" anchorCtr="0"/>
              <a:lstStyle/>
              <a:p>
                <a:pPr>
                  <a:defRPr sz="900" b="1" i="0" u="none" strike="noStrike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dLblPos val="bestFit"/>
            <c:showCatName val="1"/>
            <c:showPercent val="1"/>
          </c:dLbls>
          <c:cat>
            <c:strRef>
              <c:f>'Elion market'!$A$49:$A$50</c:f>
              <c:strCache>
                <c:ptCount val="2"/>
                <c:pt idx="0">
                  <c:v>Elion </c:v>
                </c:pt>
                <c:pt idx="1">
                  <c:v>Others</c:v>
                </c:pt>
              </c:strCache>
            </c:strRef>
          </c:cat>
          <c:val>
            <c:numRef>
              <c:f>'Elion market'!$B$49:$B$50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900" b="1" i="0" u="none" strike="noStrike" baseline="0">
          <a:solidFill>
            <a:srgbClr val="808080"/>
          </a:solidFill>
          <a:latin typeface="Arial"/>
          <a:ea typeface="Arial"/>
          <a:cs typeface="Arial"/>
        </a:defRPr>
      </a:pPr>
      <a:endParaRPr lang="et-EE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0.29752146156557796"/>
          <c:y val="0.18218659497286771"/>
          <c:w val="0.42424356556572185"/>
          <c:h val="0.62348301390714733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CCFF">
                      <a:gamma/>
                      <a:shade val="46275"/>
                      <a:invGamma/>
                    </a:srgbClr>
                  </a:gs>
                  <a:gs pos="5000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 w="25400">
                <a:noFill/>
              </a:ln>
            </c:spPr>
          </c:dPt>
          <c:dPt>
            <c:idx val="1"/>
            <c:spPr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9.2491823137493254E-2"/>
                  <c:y val="-0.21064631288905075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4101716131637504"/>
                  <c:y val="0.1375484960931623"/>
                </c:manualLayout>
              </c:layout>
              <c:dLblPos val="bestFit"/>
              <c:showCatName val="1"/>
              <c:showPercent val="1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t-EE"/>
              </a:p>
            </c:txPr>
            <c:dLblPos val="bestFit"/>
            <c:showCatName val="1"/>
            <c:showPercent val="1"/>
          </c:dLbls>
          <c:cat>
            <c:strRef>
              <c:f>'Elion market'!$A$45:$A$46</c:f>
              <c:strCache>
                <c:ptCount val="2"/>
                <c:pt idx="0">
                  <c:v>Elion</c:v>
                </c:pt>
                <c:pt idx="1">
                  <c:v>Others</c:v>
                </c:pt>
              </c:strCache>
            </c:strRef>
          </c:cat>
          <c:val>
            <c:numRef>
              <c:f>'Elion market'!$F$45:$F$46</c:f>
              <c:numCache>
                <c:formatCode>0.0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900" b="1" i="0" u="none" strike="noStrike" baseline="0">
          <a:solidFill>
            <a:srgbClr val="808080"/>
          </a:solidFill>
          <a:latin typeface="Arial"/>
          <a:ea typeface="Arial"/>
          <a:cs typeface="Arial"/>
        </a:defRPr>
      </a:pPr>
      <a:endParaRPr lang="et-EE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0.29752146156557752"/>
          <c:y val="0.18218659497286771"/>
          <c:w val="0.42424356556572185"/>
          <c:h val="0.62348301390714733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CCFF">
                      <a:gamma/>
                      <a:shade val="46275"/>
                      <a:invGamma/>
                    </a:srgbClr>
                  </a:gs>
                  <a:gs pos="5000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 w="25400">
                <a:noFill/>
              </a:ln>
            </c:spPr>
          </c:dPt>
          <c:dPt>
            <c:idx val="1"/>
            <c:spPr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0.14890207954774967"/>
                  <c:y val="9.5867499321205765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20768382798303983"/>
                  <c:y val="-9.2336561378103643E-2"/>
                </c:manualLayout>
              </c:layout>
              <c:dLblPos val="bestFit"/>
              <c:showCatName val="1"/>
              <c:showPercent val="1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t-EE"/>
              </a:p>
            </c:txPr>
            <c:dLblPos val="bestFit"/>
            <c:showCatName val="1"/>
            <c:showPercent val="1"/>
          </c:dLbls>
          <c:cat>
            <c:strRef>
              <c:f>'Elion market'!$A$45:$A$46</c:f>
              <c:strCache>
                <c:ptCount val="2"/>
                <c:pt idx="0">
                  <c:v>Elion</c:v>
                </c:pt>
                <c:pt idx="1">
                  <c:v>Others</c:v>
                </c:pt>
              </c:strCache>
            </c:strRef>
          </c:cat>
          <c:val>
            <c:numRef>
              <c:f>'Elion market'!$D$45:$D$46</c:f>
              <c:numCache>
                <c:formatCode>0.0</c:formatCode>
                <c:ptCount val="2"/>
                <c:pt idx="0">
                  <c:v>29</c:v>
                </c:pt>
                <c:pt idx="1">
                  <c:v>71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900" b="1" i="0" u="none" strike="noStrike" baseline="0">
          <a:solidFill>
            <a:srgbClr val="808080"/>
          </a:solidFill>
          <a:latin typeface="Arial"/>
          <a:ea typeface="Arial"/>
          <a:cs typeface="Arial"/>
        </a:defRPr>
      </a:pPr>
      <a:endParaRPr lang="et-EE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 sz="1000">
                <a:solidFill>
                  <a:srgbClr val="4A6782"/>
                </a:solidFill>
                <a:latin typeface="Verdana" pitchFamily="34" charset="0"/>
              </a:defRPr>
            </a:pPr>
            <a:r>
              <a:rPr lang="et-EE" sz="1000">
                <a:solidFill>
                  <a:srgbClr val="4A6782"/>
                </a:solidFill>
                <a:latin typeface="Verdana" pitchFamily="34" charset="0"/>
              </a:rPr>
              <a:t>Market shares</a:t>
            </a:r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'Elion market'!$A$45</c:f>
              <c:strCache>
                <c:ptCount val="1"/>
                <c:pt idx="0">
                  <c:v>Elion</c:v>
                </c:pt>
              </c:strCache>
            </c:strRef>
          </c:tx>
          <c:spPr>
            <a:gradFill flip="none" rotWithShape="1">
              <a:gsLst>
                <a:gs pos="0">
                  <a:srgbClr val="04B6EE">
                    <a:shade val="30000"/>
                    <a:satMod val="115000"/>
                  </a:srgbClr>
                </a:gs>
                <a:gs pos="50000">
                  <a:srgbClr val="04B6EE">
                    <a:shade val="67500"/>
                    <a:satMod val="115000"/>
                  </a:srgbClr>
                </a:gs>
                <a:gs pos="100000">
                  <a:srgbClr val="04B6EE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effectLst>
              <a:innerShdw>
                <a:prstClr val="black"/>
              </a:innerShdw>
            </a:effectLst>
          </c:spPr>
          <c:dLbls>
            <c:numFmt formatCode="#,##0" sourceLinked="0"/>
            <c:txPr>
              <a:bodyPr rot="0" vert="horz"/>
              <a:lstStyle/>
              <a:p>
                <a:pPr>
                  <a:defRPr sz="800">
                    <a:latin typeface="Verdana" pitchFamily="34" charset="0"/>
                  </a:defRPr>
                </a:pPr>
                <a:endParaRPr lang="et-EE"/>
              </a:p>
            </c:txPr>
            <c:showVal val="1"/>
          </c:dLbls>
          <c:cat>
            <c:multiLvlStrRef>
              <c:f>'Elion market'!$B$43:$G$44</c:f>
              <c:multiLvlStrCache>
                <c:ptCount val="6"/>
                <c:lvl>
                  <c:pt idx="0">
                    <c:v>Q2 2009</c:v>
                  </c:pt>
                  <c:pt idx="1">
                    <c:v>Q2 2008</c:v>
                  </c:pt>
                  <c:pt idx="2">
                    <c:v>Q2 2009</c:v>
                  </c:pt>
                  <c:pt idx="3">
                    <c:v>Q2 2008</c:v>
                  </c:pt>
                  <c:pt idx="4">
                    <c:v>Q2 2009</c:v>
                  </c:pt>
                  <c:pt idx="5">
                    <c:v>Q2 2008</c:v>
                  </c:pt>
                </c:lvl>
                <c:lvl>
                  <c:pt idx="0">
                    <c:v>Consumer broadband market</c:v>
                  </c:pt>
                  <c:pt idx="2">
                    <c:v>Paid TV market</c:v>
                  </c:pt>
                  <c:pt idx="4">
                    <c:v>Fixed voice market</c:v>
                  </c:pt>
                </c:lvl>
              </c:multiLvlStrCache>
            </c:multiLvlStrRef>
          </c:cat>
          <c:val>
            <c:numRef>
              <c:f>'Elion market'!$B$45:$G$45</c:f>
              <c:numCache>
                <c:formatCode>0.0</c:formatCode>
                <c:ptCount val="6"/>
                <c:pt idx="0">
                  <c:v>54</c:v>
                </c:pt>
                <c:pt idx="1">
                  <c:v>54</c:v>
                </c:pt>
                <c:pt idx="2">
                  <c:v>29</c:v>
                </c:pt>
                <c:pt idx="3">
                  <c:v>24</c:v>
                </c:pt>
                <c:pt idx="4">
                  <c:v>80</c:v>
                </c:pt>
                <c:pt idx="5">
                  <c:v>81</c:v>
                </c:pt>
              </c:numCache>
            </c:numRef>
          </c:val>
        </c:ser>
        <c:ser>
          <c:idx val="1"/>
          <c:order val="1"/>
          <c:tx>
            <c:strRef>
              <c:f>'Elion market'!$A$46</c:f>
              <c:strCache>
                <c:ptCount val="1"/>
                <c:pt idx="0">
                  <c:v>Others</c:v>
                </c:pt>
              </c:strCache>
            </c:strRef>
          </c:tx>
          <c:spPr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effectLst>
              <a:innerShdw>
                <a:prstClr val="black"/>
              </a:innerShdw>
            </a:effectLst>
          </c:spPr>
          <c:dLbls>
            <c:dLbl>
              <c:idx val="0"/>
              <c:numFmt formatCode="#,##0" sourceLinked="0"/>
              <c:spPr/>
              <c:txPr>
                <a:bodyPr rot="0" vert="horz" anchor="ctr" anchorCtr="0"/>
                <a:lstStyle/>
                <a:p>
                  <a:pPr>
                    <a:defRPr sz="800">
                      <a:latin typeface="Verdana" pitchFamily="34" charset="0"/>
                    </a:defRPr>
                  </a:pPr>
                  <a:endParaRPr lang="et-EE"/>
                </a:p>
              </c:txPr>
            </c:dLbl>
            <c:numFmt formatCode="#,##0" sourceLinked="0"/>
            <c:txPr>
              <a:bodyPr rot="0" vert="horz"/>
              <a:lstStyle/>
              <a:p>
                <a:pPr>
                  <a:defRPr sz="800">
                    <a:latin typeface="Verdana" pitchFamily="34" charset="0"/>
                  </a:defRPr>
                </a:pPr>
                <a:endParaRPr lang="et-EE"/>
              </a:p>
            </c:txPr>
            <c:showVal val="1"/>
          </c:dLbls>
          <c:cat>
            <c:multiLvlStrRef>
              <c:f>'Elion market'!$B$43:$G$44</c:f>
              <c:multiLvlStrCache>
                <c:ptCount val="6"/>
                <c:lvl>
                  <c:pt idx="0">
                    <c:v>Q2 2009</c:v>
                  </c:pt>
                  <c:pt idx="1">
                    <c:v>Q2 2008</c:v>
                  </c:pt>
                  <c:pt idx="2">
                    <c:v>Q2 2009</c:v>
                  </c:pt>
                  <c:pt idx="3">
                    <c:v>Q2 2008</c:v>
                  </c:pt>
                  <c:pt idx="4">
                    <c:v>Q2 2009</c:v>
                  </c:pt>
                  <c:pt idx="5">
                    <c:v>Q2 2008</c:v>
                  </c:pt>
                </c:lvl>
                <c:lvl>
                  <c:pt idx="0">
                    <c:v>Consumer broadband market</c:v>
                  </c:pt>
                  <c:pt idx="2">
                    <c:v>Paid TV market</c:v>
                  </c:pt>
                  <c:pt idx="4">
                    <c:v>Fixed voice market</c:v>
                  </c:pt>
                </c:lvl>
              </c:multiLvlStrCache>
            </c:multiLvlStrRef>
          </c:cat>
          <c:val>
            <c:numRef>
              <c:f>'Elion market'!$B$46:$G$46</c:f>
              <c:numCache>
                <c:formatCode>0.0</c:formatCode>
                <c:ptCount val="6"/>
                <c:pt idx="0">
                  <c:v>46</c:v>
                </c:pt>
                <c:pt idx="1">
                  <c:v>46</c:v>
                </c:pt>
                <c:pt idx="2">
                  <c:v>71</c:v>
                </c:pt>
                <c:pt idx="3">
                  <c:v>76</c:v>
                </c:pt>
                <c:pt idx="4">
                  <c:v>20</c:v>
                </c:pt>
                <c:pt idx="5">
                  <c:v>19</c:v>
                </c:pt>
              </c:numCache>
            </c:numRef>
          </c:val>
        </c:ser>
        <c:gapWidth val="100"/>
        <c:overlap val="100"/>
        <c:axId val="68417408"/>
        <c:axId val="68418944"/>
      </c:barChart>
      <c:catAx>
        <c:axId val="68417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50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68418944"/>
        <c:crosses val="autoZero"/>
        <c:auto val="1"/>
        <c:lblAlgn val="ctr"/>
        <c:lblOffset val="0"/>
      </c:catAx>
      <c:valAx>
        <c:axId val="68418944"/>
        <c:scaling>
          <c:orientation val="minMax"/>
        </c:scaling>
        <c:axPos val="l"/>
        <c:majorGridlines>
          <c:spPr>
            <a:ln w="3175"/>
          </c:spPr>
        </c:majorGridlines>
        <c:numFmt formatCode="0%" sourceLinked="1"/>
        <c:tickLblPos val="nextTo"/>
        <c:spPr>
          <a:ln w="3175">
            <a:solidFill>
              <a:sysClr val="windowText" lastClr="000000">
                <a:tint val="75000"/>
                <a:shade val="95000"/>
                <a:satMod val="105000"/>
              </a:sysClr>
            </a:solidFill>
          </a:ln>
        </c:spPr>
        <c:txPr>
          <a:bodyPr/>
          <a:lstStyle/>
          <a:p>
            <a:pPr>
              <a:defRPr sz="800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68417408"/>
        <c:crosses val="autoZero"/>
        <c:crossBetween val="between"/>
        <c:majorUnit val="0.2"/>
      </c:valAx>
    </c:plotArea>
    <c:legend>
      <c:legendPos val="t"/>
      <c:layout/>
      <c:txPr>
        <a:bodyPr/>
        <a:lstStyle/>
        <a:p>
          <a:pPr>
            <a:defRPr sz="900">
              <a:solidFill>
                <a:srgbClr val="4A6782"/>
              </a:solidFill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</a:defRPr>
            </a:pPr>
            <a:r>
              <a:rPr lang="et-EE" sz="1200">
                <a:solidFill>
                  <a:srgbClr val="4A6782"/>
                </a:solidFill>
                <a:latin typeface="Verdana" pitchFamily="34" charset="0"/>
              </a:rPr>
              <a:t>Broadband services segment</a:t>
            </a:r>
          </a:p>
        </c:rich>
      </c:tx>
      <c:layout>
        <c:manualLayout>
          <c:xMode val="edge"/>
          <c:yMode val="edge"/>
          <c:x val="0.2408888888888889"/>
          <c:y val="0.25462962962962982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Sales!$A$4</c:f>
              <c:strCache>
                <c:ptCount val="1"/>
                <c:pt idx="0">
                  <c:v>Other (incl. sales of equimpent)</c:v>
                </c:pt>
              </c:strCache>
            </c:strRef>
          </c:tx>
          <c:spPr>
            <a:solidFill>
              <a:srgbClr val="0066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Sales!$B$3:$F$3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Sales!$B$4:$F$4</c:f>
              <c:numCache>
                <c:formatCode>#,##0</c:formatCode>
                <c:ptCount val="5"/>
                <c:pt idx="0">
                  <c:v>112.17904300000001</c:v>
                </c:pt>
                <c:pt idx="1">
                  <c:v>124.90286900000002</c:v>
                </c:pt>
                <c:pt idx="2">
                  <c:v>120.764858</c:v>
                </c:pt>
                <c:pt idx="3">
                  <c:v>77.414333999999997</c:v>
                </c:pt>
                <c:pt idx="4">
                  <c:v>69.220918999999981</c:v>
                </c:pt>
              </c:numCache>
            </c:numRef>
          </c:val>
        </c:ser>
        <c:ser>
          <c:idx val="1"/>
          <c:order val="1"/>
          <c:tx>
            <c:strRef>
              <c:f>Sales!$A$5</c:f>
              <c:strCache>
                <c:ptCount val="1"/>
                <c:pt idx="0">
                  <c:v>Internet, Data and IT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Sales!$B$3:$F$3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Sales!$B$5:$F$5</c:f>
              <c:numCache>
                <c:formatCode>#,##0</c:formatCode>
                <c:ptCount val="5"/>
                <c:pt idx="0">
                  <c:v>187.97499999999999</c:v>
                </c:pt>
                <c:pt idx="1">
                  <c:v>191.33800000000019</c:v>
                </c:pt>
                <c:pt idx="2">
                  <c:v>191.27599999999998</c:v>
                </c:pt>
                <c:pt idx="3">
                  <c:v>216.53300000000002</c:v>
                </c:pt>
                <c:pt idx="4">
                  <c:v>212.73499999999999</c:v>
                </c:pt>
              </c:numCache>
            </c:numRef>
          </c:val>
        </c:ser>
        <c:ser>
          <c:idx val="2"/>
          <c:order val="2"/>
          <c:tx>
            <c:strRef>
              <c:f>Sales!$A$6</c:f>
              <c:strCache>
                <c:ptCount val="1"/>
                <c:pt idx="0">
                  <c:v>Voice &amp; Capacity</c:v>
                </c:pt>
              </c:strCache>
            </c:strRef>
          </c:tx>
          <c:spPr>
            <a:solidFill>
              <a:srgbClr val="00CC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Sales!$B$3:$F$3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Sales!$B$6:$F$6</c:f>
              <c:numCache>
                <c:formatCode>#,##0</c:formatCode>
                <c:ptCount val="5"/>
                <c:pt idx="0">
                  <c:v>504.23200000000003</c:v>
                </c:pt>
                <c:pt idx="1">
                  <c:v>569.94599999999946</c:v>
                </c:pt>
                <c:pt idx="2">
                  <c:v>513.66699999999946</c:v>
                </c:pt>
                <c:pt idx="3">
                  <c:v>433.05500000000001</c:v>
                </c:pt>
                <c:pt idx="4">
                  <c:v>455.29799999999955</c:v>
                </c:pt>
              </c:numCache>
            </c:numRef>
          </c:val>
        </c:ser>
        <c:ser>
          <c:idx val="3"/>
          <c:order val="3"/>
          <c:tx>
            <c:strRef>
              <c:f>Sales!$A$7</c:f>
              <c:strCache>
                <c:ptCount val="1"/>
              </c:strCache>
            </c:strRef>
          </c:tx>
          <c:spPr>
            <a:noFill/>
          </c:spPr>
          <c:dLbls>
            <c:txPr>
              <a:bodyPr/>
              <a:lstStyle/>
              <a:p>
                <a:pPr>
                  <a:defRPr sz="800" b="1">
                    <a:solidFill>
                      <a:srgbClr val="4A6782"/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Sales!$B$3:$F$3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Sales!$B$7:$F$7</c:f>
              <c:numCache>
                <c:formatCode>#,##0</c:formatCode>
                <c:ptCount val="5"/>
                <c:pt idx="0">
                  <c:v>804.38604299999997</c:v>
                </c:pt>
                <c:pt idx="1">
                  <c:v>886.186869</c:v>
                </c:pt>
                <c:pt idx="2">
                  <c:v>825.70785799999999</c:v>
                </c:pt>
                <c:pt idx="3">
                  <c:v>727.00233400000002</c:v>
                </c:pt>
                <c:pt idx="4">
                  <c:v>737.253919</c:v>
                </c:pt>
              </c:numCache>
            </c:numRef>
          </c:val>
        </c:ser>
        <c:gapWidth val="45"/>
        <c:overlap val="100"/>
        <c:axId val="68729856"/>
        <c:axId val="68739840"/>
      </c:barChart>
      <c:catAx>
        <c:axId val="6872985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68739840"/>
        <c:crosses val="autoZero"/>
        <c:auto val="1"/>
        <c:lblAlgn val="ctr"/>
        <c:lblOffset val="100"/>
      </c:catAx>
      <c:valAx>
        <c:axId val="6873984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800">
                    <a:solidFill>
                      <a:srgbClr val="4A6782"/>
                    </a:solidFill>
                    <a:latin typeface="Verdana" pitchFamily="34" charset="0"/>
                  </a:defRPr>
                </a:pPr>
                <a:r>
                  <a:rPr lang="et-EE" sz="800">
                    <a:solidFill>
                      <a:srgbClr val="4A6782"/>
                    </a:solidFill>
                    <a:latin typeface="Verdana" pitchFamily="34" charset="0"/>
                  </a:rPr>
                  <a:t>mEEK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62417432195975509"/>
            </c:manualLayout>
          </c:layout>
        </c:title>
        <c:numFmt formatCode="#,##0" sourceLinked="1"/>
        <c:tickLblPos val="nextTo"/>
        <c:crossAx val="687298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"/>
          <c:y val="0.37500000000000328"/>
          <c:w val="0.9"/>
          <c:h val="8.3717191601050026E-2"/>
        </c:manualLayout>
      </c:layout>
      <c:txPr>
        <a:bodyPr/>
        <a:lstStyle/>
        <a:p>
          <a:pPr>
            <a:defRPr sz="800">
              <a:solidFill>
                <a:srgbClr val="4A6782"/>
              </a:solidFill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</a:defRPr>
            </a:pPr>
            <a:r>
              <a:rPr lang="et-EE" sz="1200">
                <a:solidFill>
                  <a:srgbClr val="4A6782"/>
                </a:solidFill>
                <a:latin typeface="Verdana" pitchFamily="34" charset="0"/>
              </a:rPr>
              <a:t>Mobile communications segment</a:t>
            </a:r>
          </a:p>
        </c:rich>
      </c:tx>
      <c:layout>
        <c:manualLayout>
          <c:xMode val="edge"/>
          <c:yMode val="edge"/>
          <c:x val="0.20142366579177601"/>
          <c:y val="0.19907407407407407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Sales!$A$10</c:f>
              <c:strCache>
                <c:ptCount val="1"/>
                <c:pt idx="0">
                  <c:v>Other (incl. sales of equimpent)</c:v>
                </c:pt>
              </c:strCache>
            </c:strRef>
          </c:tx>
          <c:spPr>
            <a:solidFill>
              <a:srgbClr val="0066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Sales!$B$9:$F$9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Sales!$B$10:$F$10</c:f>
              <c:numCache>
                <c:formatCode>#,##0</c:formatCode>
                <c:ptCount val="5"/>
                <c:pt idx="0">
                  <c:v>353.73325699999918</c:v>
                </c:pt>
                <c:pt idx="1">
                  <c:v>354.30699699999963</c:v>
                </c:pt>
                <c:pt idx="2">
                  <c:v>348.47988600000008</c:v>
                </c:pt>
                <c:pt idx="3">
                  <c:v>263.04886500000032</c:v>
                </c:pt>
                <c:pt idx="4">
                  <c:v>259.06694599999969</c:v>
                </c:pt>
              </c:numCache>
            </c:numRef>
          </c:val>
        </c:ser>
        <c:ser>
          <c:idx val="1"/>
          <c:order val="1"/>
          <c:tx>
            <c:strRef>
              <c:f>Sales!$A$11</c:f>
              <c:strCache>
                <c:ptCount val="1"/>
                <c:pt idx="0">
                  <c:v>VAS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Sales!$B$9:$F$9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Sales!$B$11:$F$11</c:f>
              <c:numCache>
                <c:formatCode>#,##0</c:formatCode>
                <c:ptCount val="5"/>
                <c:pt idx="0">
                  <c:v>73.823999999999998</c:v>
                </c:pt>
                <c:pt idx="1">
                  <c:v>84.527000000000001</c:v>
                </c:pt>
                <c:pt idx="2">
                  <c:v>82.371999999999986</c:v>
                </c:pt>
                <c:pt idx="3">
                  <c:v>76.940000000000026</c:v>
                </c:pt>
                <c:pt idx="4">
                  <c:v>79.134999999999991</c:v>
                </c:pt>
              </c:numCache>
            </c:numRef>
          </c:val>
        </c:ser>
        <c:ser>
          <c:idx val="2"/>
          <c:order val="2"/>
          <c:tx>
            <c:strRef>
              <c:f>Sales!$A$12</c:f>
              <c:strCache>
                <c:ptCount val="1"/>
                <c:pt idx="0">
                  <c:v>Call charges</c:v>
                </c:pt>
              </c:strCache>
            </c:strRef>
          </c:tx>
          <c:spPr>
            <a:solidFill>
              <a:srgbClr val="00CC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Sales!$B$9:$F$9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Sales!$B$12:$F$12</c:f>
              <c:numCache>
                <c:formatCode>#,##0</c:formatCode>
                <c:ptCount val="5"/>
                <c:pt idx="0">
                  <c:v>510.71599999999955</c:v>
                </c:pt>
                <c:pt idx="1">
                  <c:v>526.79100000000005</c:v>
                </c:pt>
                <c:pt idx="2">
                  <c:v>473.33</c:v>
                </c:pt>
                <c:pt idx="3">
                  <c:v>399.69799999999969</c:v>
                </c:pt>
                <c:pt idx="4">
                  <c:v>430.08499999999964</c:v>
                </c:pt>
              </c:numCache>
            </c:numRef>
          </c:val>
        </c:ser>
        <c:ser>
          <c:idx val="3"/>
          <c:order val="3"/>
          <c:tx>
            <c:strRef>
              <c:f>Sales!$A$13</c:f>
              <c:strCache>
                <c:ptCount val="1"/>
              </c:strCache>
            </c:strRef>
          </c:tx>
          <c:spPr>
            <a:noFill/>
          </c:spPr>
          <c:dLbls>
            <c:txPr>
              <a:bodyPr/>
              <a:lstStyle/>
              <a:p>
                <a:pPr>
                  <a:defRPr sz="800" b="1">
                    <a:solidFill>
                      <a:srgbClr val="4A6782"/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Sales!$B$9:$F$9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Sales!$B$13:$F$13</c:f>
              <c:numCache>
                <c:formatCode>#,##0</c:formatCode>
                <c:ptCount val="5"/>
                <c:pt idx="0">
                  <c:v>938.27325699999994</c:v>
                </c:pt>
                <c:pt idx="1">
                  <c:v>965.62499700000001</c:v>
                </c:pt>
                <c:pt idx="2">
                  <c:v>904.18188600000053</c:v>
                </c:pt>
                <c:pt idx="3">
                  <c:v>739.68686500000001</c:v>
                </c:pt>
                <c:pt idx="4">
                  <c:v>768.28694599999994</c:v>
                </c:pt>
              </c:numCache>
            </c:numRef>
          </c:val>
        </c:ser>
        <c:gapWidth val="45"/>
        <c:overlap val="100"/>
        <c:axId val="68779392"/>
        <c:axId val="68793472"/>
      </c:barChart>
      <c:catAx>
        <c:axId val="68779392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68793472"/>
        <c:crosses val="autoZero"/>
        <c:auto val="1"/>
        <c:lblAlgn val="ctr"/>
        <c:lblOffset val="100"/>
      </c:catAx>
      <c:valAx>
        <c:axId val="68793472"/>
        <c:scaling>
          <c:orientation val="minMax"/>
          <c:max val="200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800">
                    <a:solidFill>
                      <a:srgbClr val="4A6782"/>
                    </a:solidFill>
                    <a:latin typeface="Verdana" pitchFamily="34" charset="0"/>
                  </a:defRPr>
                </a:pPr>
                <a:r>
                  <a:rPr lang="et-EE" sz="800">
                    <a:solidFill>
                      <a:srgbClr val="4A6782"/>
                    </a:solidFill>
                    <a:latin typeface="Verdana" pitchFamily="34" charset="0"/>
                  </a:rPr>
                  <a:t>mEEK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62417432195975509"/>
            </c:manualLayout>
          </c:layout>
        </c:title>
        <c:numFmt formatCode="#,##0" sourceLinked="1"/>
        <c:tickLblPos val="nextTo"/>
        <c:crossAx val="68779392"/>
        <c:crosses val="autoZero"/>
        <c:crossBetween val="between"/>
        <c:majorUnit val="200"/>
        <c:minorUnit val="40"/>
      </c:valAx>
    </c:plotArea>
    <c:legend>
      <c:legendPos val="t"/>
      <c:layout>
        <c:manualLayout>
          <c:xMode val="edge"/>
          <c:yMode val="edge"/>
          <c:x val="0.15219969378827691"/>
          <c:y val="0.30092592592593004"/>
          <c:w val="0.76226706036745406"/>
          <c:h val="7.2350539515893902E-2"/>
        </c:manualLayout>
      </c:layout>
      <c:overlay val="1"/>
      <c:txPr>
        <a:bodyPr/>
        <a:lstStyle/>
        <a:p>
          <a:pPr>
            <a:defRPr sz="800">
              <a:solidFill>
                <a:srgbClr val="4A6782"/>
              </a:solidFill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</a:defRPr>
            </a:pPr>
            <a:r>
              <a:rPr lang="et-EE" sz="1100">
                <a:solidFill>
                  <a:srgbClr val="4A6782"/>
                </a:solidFill>
                <a:latin typeface="Verdana" pitchFamily="34" charset="0"/>
              </a:rPr>
              <a:t>Consolidated net sales growth, Y-to-Y, %</a:t>
            </a:r>
          </a:p>
        </c:rich>
      </c:tx>
      <c:layout>
        <c:manualLayout>
          <c:xMode val="edge"/>
          <c:yMode val="edge"/>
          <c:x val="0.13055555555555537"/>
          <c:y val="0.53240740740740744"/>
        </c:manualLayout>
      </c:layout>
      <c:overlay val="1"/>
    </c:title>
    <c:plotArea>
      <c:layout/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triangle"/>
            <c:size val="12"/>
            <c:spPr>
              <a:solidFill>
                <a:srgbClr val="0080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-1</a:t>
                    </a:r>
                    <a:r>
                      <a:rPr lang="et-EE"/>
                      <a:t>.</a:t>
                    </a:r>
                    <a:r>
                      <a:rPr lang="en-US"/>
                      <a:t>0%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-2</a:t>
                    </a:r>
                    <a:r>
                      <a:rPr lang="et-EE"/>
                      <a:t>.</a:t>
                    </a:r>
                    <a:r>
                      <a:rPr lang="en-US"/>
                      <a:t>9%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r>
                      <a:rPr lang="et-EE"/>
                      <a:t>.</a:t>
                    </a:r>
                    <a:r>
                      <a:rPr lang="en-US"/>
                      <a:t>2%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-10</a:t>
                    </a:r>
                    <a:r>
                      <a:rPr lang="et-EE"/>
                      <a:t>.</a:t>
                    </a:r>
                    <a:r>
                      <a:rPr lang="en-US"/>
                      <a:t>0%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-13</a:t>
                    </a:r>
                    <a:r>
                      <a:rPr lang="et-EE"/>
                      <a:t>.</a:t>
                    </a:r>
                    <a:r>
                      <a:rPr lang="en-US"/>
                      <a:t>9%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4A6782"/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Sales!$B$15:$F$15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Sales!$B$16:$F$16</c:f>
              <c:numCache>
                <c:formatCode>0.0%</c:formatCode>
                <c:ptCount val="5"/>
                <c:pt idx="0">
                  <c:v>-9.9270293481427147E-3</c:v>
                </c:pt>
                <c:pt idx="1">
                  <c:v>-2.8781130577692392E-2</c:v>
                </c:pt>
                <c:pt idx="2">
                  <c:v>1.942348993416726E-3</c:v>
                </c:pt>
                <c:pt idx="3">
                  <c:v>-9.9508618557979309E-2</c:v>
                </c:pt>
                <c:pt idx="4">
                  <c:v>-0.13886531079206044</c:v>
                </c:pt>
              </c:numCache>
            </c:numRef>
          </c:val>
        </c:ser>
        <c:dLbls>
          <c:showVal val="1"/>
        </c:dLbls>
        <c:marker val="1"/>
        <c:axId val="68822528"/>
        <c:axId val="68824064"/>
      </c:lineChart>
      <c:catAx>
        <c:axId val="68822528"/>
        <c:scaling>
          <c:orientation val="minMax"/>
        </c:scaling>
        <c:axPos val="b"/>
        <c:tickLblPos val="low"/>
        <c:spPr>
          <a:ln>
            <a:noFill/>
          </a:ln>
        </c:spPr>
        <c:txPr>
          <a:bodyPr anchor="t" anchorCtr="0"/>
          <a:lstStyle/>
          <a:p>
            <a:pPr>
              <a:defRPr sz="800" b="1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68824064"/>
        <c:crosses val="autoZero"/>
        <c:auto val="1"/>
        <c:lblAlgn val="ctr"/>
        <c:lblOffset val="5"/>
      </c:catAx>
      <c:valAx>
        <c:axId val="68824064"/>
        <c:scaling>
          <c:orientation val="minMax"/>
          <c:max val="1.2"/>
          <c:min val="-0.15000000000000024"/>
        </c:scaling>
        <c:delete val="1"/>
        <c:axPos val="l"/>
        <c:numFmt formatCode="0.0%" sourceLinked="1"/>
        <c:tickLblPos val="nextTo"/>
        <c:crossAx val="68822528"/>
        <c:crosses val="autoZero"/>
        <c:crossBetween val="between"/>
        <c:majorUnit val="0.5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solidFill>
                  <a:srgbClr val="4A6782"/>
                </a:solidFill>
              </a:defRPr>
            </a:pPr>
            <a:r>
              <a:rPr lang="et-EE" sz="1200">
                <a:solidFill>
                  <a:srgbClr val="4A6782"/>
                </a:solidFill>
                <a:latin typeface="Verdana" pitchFamily="34" charset="0"/>
              </a:rPr>
              <a:t>Broadband services</a:t>
            </a:r>
            <a:r>
              <a:rPr lang="et-EE" sz="1200" baseline="0">
                <a:solidFill>
                  <a:srgbClr val="4A6782"/>
                </a:solidFill>
                <a:latin typeface="Verdana" pitchFamily="34" charset="0"/>
              </a:rPr>
              <a:t> segment</a:t>
            </a:r>
            <a:endParaRPr lang="et-EE" sz="1200">
              <a:solidFill>
                <a:srgbClr val="4A6782"/>
              </a:solidFill>
              <a:latin typeface="Verdana" pitchFamily="34" charset="0"/>
            </a:endParaRPr>
          </a:p>
        </c:rich>
      </c:tx>
      <c:layout>
        <c:manualLayout>
          <c:xMode val="edge"/>
          <c:yMode val="edge"/>
          <c:x val="0.22977777777777778"/>
          <c:y val="0.25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OPEX!$A$4</c:f>
              <c:strCache>
                <c:ptCount val="1"/>
                <c:pt idx="0">
                  <c:v>Production costs</c:v>
                </c:pt>
              </c:strCache>
            </c:strRef>
          </c:tx>
          <c:spPr>
            <a:solidFill>
              <a:srgbClr val="FF99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OPEX!$B$3:$F$3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OPEX!$B$4:$F$4</c:f>
              <c:numCache>
                <c:formatCode>0</c:formatCode>
                <c:ptCount val="5"/>
                <c:pt idx="0">
                  <c:v>457.95</c:v>
                </c:pt>
                <c:pt idx="1">
                  <c:v>540.899</c:v>
                </c:pt>
                <c:pt idx="2">
                  <c:v>517.08600000000001</c:v>
                </c:pt>
                <c:pt idx="3">
                  <c:v>387.65899999999999</c:v>
                </c:pt>
                <c:pt idx="4">
                  <c:v>399.34199999999993</c:v>
                </c:pt>
              </c:numCache>
            </c:numRef>
          </c:val>
        </c:ser>
        <c:ser>
          <c:idx val="1"/>
          <c:order val="1"/>
          <c:tx>
            <c:strRef>
              <c:f>OPEX!$A$5</c:f>
              <c:strCache>
                <c:ptCount val="1"/>
                <c:pt idx="0">
                  <c:v>Sales &amp; admin. costs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OPEX!$B$3:$F$3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OPEX!$B$5:$F$5</c:f>
              <c:numCache>
                <c:formatCode>0</c:formatCode>
                <c:ptCount val="5"/>
                <c:pt idx="0">
                  <c:v>104.58499999999999</c:v>
                </c:pt>
                <c:pt idx="1">
                  <c:v>98.164999999999992</c:v>
                </c:pt>
                <c:pt idx="2">
                  <c:v>126.51100000000002</c:v>
                </c:pt>
                <c:pt idx="3">
                  <c:v>94.233999999999995</c:v>
                </c:pt>
                <c:pt idx="4">
                  <c:v>105.18899999999998</c:v>
                </c:pt>
              </c:numCache>
            </c:numRef>
          </c:val>
        </c:ser>
        <c:ser>
          <c:idx val="2"/>
          <c:order val="2"/>
          <c:tx>
            <c:strRef>
              <c:f>OPEX!$A$6</c:f>
              <c:strCache>
                <c:ptCount val="1"/>
              </c:strCache>
            </c:strRef>
          </c:tx>
          <c:spPr>
            <a:noFill/>
          </c:spPr>
          <c:dLbls>
            <c:txPr>
              <a:bodyPr/>
              <a:lstStyle/>
              <a:p>
                <a:pPr>
                  <a:defRPr sz="800" b="1">
                    <a:solidFill>
                      <a:srgbClr val="4A6782"/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OPEX!$B$3:$F$3</c:f>
              <c:strCache>
                <c:ptCount val="5"/>
                <c:pt idx="0">
                  <c:v>Q2 2008</c:v>
                </c:pt>
                <c:pt idx="1">
                  <c:v>Q3 2008</c:v>
                </c:pt>
                <c:pt idx="2">
                  <c:v>Q4 2008</c:v>
                </c:pt>
                <c:pt idx="3">
                  <c:v>Q1 2009</c:v>
                </c:pt>
                <c:pt idx="4">
                  <c:v>Q2 2009</c:v>
                </c:pt>
              </c:strCache>
            </c:strRef>
          </c:cat>
          <c:val>
            <c:numRef>
              <c:f>OPEX!$B$6:$F$6</c:f>
              <c:numCache>
                <c:formatCode>#,##0</c:formatCode>
                <c:ptCount val="5"/>
                <c:pt idx="0">
                  <c:v>562.53499999999997</c:v>
                </c:pt>
                <c:pt idx="1">
                  <c:v>639.06399999999996</c:v>
                </c:pt>
                <c:pt idx="2">
                  <c:v>643.59699999999998</c:v>
                </c:pt>
                <c:pt idx="3">
                  <c:v>481.89299999999969</c:v>
                </c:pt>
                <c:pt idx="4">
                  <c:v>504.53099999999949</c:v>
                </c:pt>
              </c:numCache>
            </c:numRef>
          </c:val>
        </c:ser>
        <c:gapWidth val="59"/>
        <c:overlap val="100"/>
        <c:axId val="68875008"/>
        <c:axId val="68876544"/>
      </c:barChart>
      <c:catAx>
        <c:axId val="6887500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solidFill>
                  <a:srgbClr val="4A6782"/>
                </a:solidFill>
                <a:latin typeface="Verdana" pitchFamily="34" charset="0"/>
              </a:defRPr>
            </a:pPr>
            <a:endParaRPr lang="et-EE"/>
          </a:p>
        </c:txPr>
        <c:crossAx val="68876544"/>
        <c:crosses val="autoZero"/>
        <c:auto val="1"/>
        <c:lblAlgn val="ctr"/>
        <c:lblOffset val="100"/>
      </c:catAx>
      <c:valAx>
        <c:axId val="68876544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4A6782"/>
                    </a:solidFill>
                  </a:defRPr>
                </a:pPr>
                <a:r>
                  <a:rPr lang="et-EE" sz="800">
                    <a:solidFill>
                      <a:srgbClr val="4A6782"/>
                    </a:solidFill>
                    <a:latin typeface="Verdana" pitchFamily="34" charset="0"/>
                  </a:rPr>
                  <a:t>mEEK</a:t>
                </a:r>
              </a:p>
            </c:rich>
          </c:tx>
          <c:layout>
            <c:manualLayout>
              <c:xMode val="edge"/>
              <c:yMode val="edge"/>
              <c:x val="2.7777777777778474E-2"/>
              <c:y val="0.59265820939049285"/>
            </c:manualLayout>
          </c:layout>
        </c:title>
        <c:numFmt formatCode="0" sourceLinked="1"/>
        <c:tickLblPos val="nextTo"/>
        <c:crossAx val="688750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274956255468071"/>
          <c:y val="0.35185185185185636"/>
          <c:w val="0.58697528433945767"/>
          <c:h val="7.2350539515893902E-2"/>
        </c:manualLayout>
      </c:layout>
      <c:overlay val="1"/>
      <c:txPr>
        <a:bodyPr/>
        <a:lstStyle/>
        <a:p>
          <a:pPr>
            <a:defRPr sz="800">
              <a:solidFill>
                <a:srgbClr val="4A6782"/>
              </a:solidFill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0.14423</cdr:x>
      <cdr:y>0.11494</cdr:y>
    </cdr:from>
    <cdr:to>
      <cdr:x>0.88904</cdr:x>
      <cdr:y>0.25287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190" y="285752"/>
          <a:ext cx="1844522" cy="342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rgbClr val="4A6782"/>
              </a:solidFill>
              <a:latin typeface="Verdana" pitchFamily="34" charset="0"/>
            </a:rPr>
            <a:t>54% of permanent Internet connections</a:t>
          </a:r>
          <a:endParaRPr lang="en-US" sz="1200" dirty="0">
            <a:solidFill>
              <a:srgbClr val="4A6782"/>
            </a:solidFill>
            <a:latin typeface="Verdan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0.14423</cdr:x>
      <cdr:y>0.11494</cdr:y>
    </cdr:from>
    <cdr:to>
      <cdr:x>0.88904</cdr:x>
      <cdr:y>0.25287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190" y="285752"/>
          <a:ext cx="1844522" cy="342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t-EE" sz="1200" dirty="0">
              <a:solidFill>
                <a:srgbClr val="4A6782"/>
              </a:solidFill>
              <a:latin typeface="Verdana" pitchFamily="34" charset="0"/>
            </a:rPr>
            <a:t>80% </a:t>
          </a:r>
          <a:r>
            <a:rPr lang="en-US" sz="1200" dirty="0" smtClean="0">
              <a:solidFill>
                <a:srgbClr val="4A6782"/>
              </a:solidFill>
              <a:latin typeface="Verdana" pitchFamily="34" charset="0"/>
            </a:rPr>
            <a:t>of fixed voice </a:t>
          </a:r>
          <a:r>
            <a:rPr lang="et-EE" sz="1200" dirty="0" smtClean="0">
              <a:solidFill>
                <a:srgbClr val="4A6782"/>
              </a:solidFill>
              <a:latin typeface="Verdana" pitchFamily="34" charset="0"/>
            </a:rPr>
            <a:t>market</a:t>
          </a:r>
          <a:endParaRPr lang="et-EE" sz="1200" dirty="0">
            <a:solidFill>
              <a:srgbClr val="4A6782"/>
            </a:solidFill>
            <a:latin typeface="Verdan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0.08846</cdr:x>
      <cdr:y>0.09196</cdr:y>
    </cdr:from>
    <cdr:to>
      <cdr:x>0.96154</cdr:x>
      <cdr:y>0.22989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9075" y="228611"/>
          <a:ext cx="2162175" cy="342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rgbClr val="4A6782"/>
              </a:solidFill>
              <a:latin typeface="Verdana" pitchFamily="34" charset="0"/>
            </a:rPr>
            <a:t>29% of cable-TV market</a:t>
          </a:r>
          <a:endParaRPr lang="en-US" sz="1200" dirty="0">
            <a:solidFill>
              <a:srgbClr val="4A6782"/>
            </a:solidFill>
            <a:latin typeface="Verdana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0.07708</cdr:x>
      <cdr:y>0.72222</cdr:y>
    </cdr:from>
    <cdr:to>
      <cdr:x>1</cdr:x>
      <cdr:y>0.82639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4" y="1981200"/>
          <a:ext cx="4219576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t-EE" sz="750">
              <a:solidFill>
                <a:srgbClr val="4A6782"/>
              </a:solidFill>
              <a:latin typeface="Verdana" pitchFamily="34" charset="0"/>
            </a:rPr>
            <a:t>*)</a:t>
          </a:r>
          <a:r>
            <a:rPr lang="et-EE" sz="750" baseline="0">
              <a:solidFill>
                <a:srgbClr val="4A6782"/>
              </a:solidFill>
              <a:latin typeface="Verdana" pitchFamily="34" charset="0"/>
            </a:rPr>
            <a:t> Dividends include paid dividends to Serenda Invest OÜ minority shareholders</a:t>
          </a:r>
          <a:endParaRPr lang="et-EE" sz="750">
            <a:solidFill>
              <a:srgbClr val="4A6782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0.08542</cdr:x>
      <cdr:y>0.80903</cdr:y>
    </cdr:from>
    <cdr:to>
      <cdr:x>0.95625</cdr:x>
      <cdr:y>0.94792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0525" y="2219325"/>
          <a:ext cx="398145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t-EE" sz="750">
              <a:solidFill>
                <a:srgbClr val="4A6782"/>
              </a:solidFill>
              <a:latin typeface="Verdana" pitchFamily="34" charset="0"/>
            </a:rPr>
            <a:t>Net cash = Cash &amp; cash equivalents + ST investments - Interest bearing loans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t-E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t-E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t-EE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E22BAB-B83A-4824-BE27-430F002DB5F7}" type="slidenum">
              <a:rPr lang="et-EE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t-E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t-E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t-EE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445E5E-479D-46C1-AE15-74DB56EBAE05}" type="slidenum">
              <a:rPr lang="et-EE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67D14-5D1A-42CE-BA1E-19EC33E24428}" type="slidenum">
              <a:rPr lang="et-EE"/>
              <a:pPr/>
              <a:t>1</a:t>
            </a:fld>
            <a:endParaRPr lang="et-EE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989F1-16BC-4957-B375-8E4DCCFACE2E}" type="slidenum">
              <a:rPr lang="et-EE" smtClean="0"/>
              <a:pPr/>
              <a:t>8</a:t>
            </a:fld>
            <a:endParaRPr lang="et-E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4"/>
          <p:cNvPicPr>
            <a:picLocks noChangeAspect="1" noChangeArrowheads="1"/>
          </p:cNvPicPr>
          <p:nvPr userDrawn="1"/>
        </p:nvPicPr>
        <p:blipFill>
          <a:blip r:embed="rId2"/>
          <a:srcRect l="7440" t="-1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644900"/>
            <a:ext cx="7088187" cy="865188"/>
          </a:xfrm>
        </p:spPr>
        <p:txBody>
          <a:bodyPr/>
          <a:lstStyle>
            <a:lvl1pPr marL="0" indent="0">
              <a:defRPr sz="2400">
                <a:solidFill>
                  <a:srgbClr val="3399FF"/>
                </a:solidFill>
              </a:defRPr>
            </a:lvl1pPr>
          </a:lstStyle>
          <a:p>
            <a:r>
              <a:rPr lang="et-EE"/>
              <a:t>Alapealkiri 2007</a:t>
            </a:r>
          </a:p>
          <a:p>
            <a:endParaRPr lang="et-EE"/>
          </a:p>
        </p:txBody>
      </p:sp>
      <p:pic>
        <p:nvPicPr>
          <p:cNvPr id="14341" name="Picture 5" descr="Taevataust_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484313"/>
            <a:ext cx="9144000" cy="208915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93963"/>
            <a:ext cx="77724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Presentatsiooni pealkiri</a:t>
            </a:r>
          </a:p>
        </p:txBody>
      </p:sp>
      <p:pic>
        <p:nvPicPr>
          <p:cNvPr id="6" name="Picture 5" descr="Ühisbränding_logo_värviline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786446" y="6222536"/>
            <a:ext cx="3000397" cy="4211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23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itel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331913" y="404813"/>
            <a:ext cx="7354887" cy="576262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4895850"/>
          </a:xfrm>
        </p:spPr>
        <p:txBody>
          <a:bodyPr/>
          <a:lstStyle/>
          <a:p>
            <a:pPr lvl="0"/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>
          <a:xfrm>
            <a:off x="323850" y="6308725"/>
            <a:ext cx="8496300" cy="385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t-EE" dirty="0"/>
              <a:t>AS Eesti Telekom</a:t>
            </a:r>
            <a:r>
              <a:rPr lang="en-US" dirty="0"/>
              <a:t>		Address		E-mail		web-page	                     </a:t>
            </a:r>
            <a:fld id="{CB882DA5-DCBB-4E13-8EED-D94FAD232AD6}" type="slidenum">
              <a:rPr lang="en-US" sz="1000"/>
              <a:pPr>
                <a:defRPr/>
              </a:pPr>
              <a:t>‹#›</a:t>
            </a:fld>
            <a:r>
              <a:rPr lang="en-US" sz="1000" dirty="0"/>
              <a:t> 	Ph</a:t>
            </a:r>
            <a:r>
              <a:rPr lang="en-US" dirty="0"/>
              <a:t>one +372 6 311 212	</a:t>
            </a:r>
            <a:r>
              <a:rPr lang="en-US" dirty="0" err="1"/>
              <a:t>Roosikrantsi</a:t>
            </a:r>
            <a:r>
              <a:rPr lang="en-US" dirty="0"/>
              <a:t> 2		mailbox@telekom.ee	www.telekom.ee</a:t>
            </a:r>
          </a:p>
          <a:p>
            <a:pPr>
              <a:defRPr/>
            </a:pPr>
            <a:r>
              <a:rPr lang="en-US" dirty="0"/>
              <a:t>	Fax +372 6 311 224	Tallinn 10119, Estonia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4"/>
          <p:cNvPicPr>
            <a:picLocks noChangeAspect="1" noChangeArrowheads="1"/>
          </p:cNvPicPr>
          <p:nvPr/>
        </p:nvPicPr>
        <p:blipFill>
          <a:blip r:embed="rId15"/>
          <a:srcRect l="7440" t="-1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202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smtClean="0"/>
              <a:t>Suur Pealkiri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smtClean="0"/>
              <a:t>Suurem Põhitekst</a:t>
            </a:r>
          </a:p>
          <a:p>
            <a:pPr lvl="1"/>
            <a:r>
              <a:rPr lang="et-EE" dirty="0" err="1" smtClean="0"/>
              <a:t>Second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2"/>
            <a:r>
              <a:rPr lang="et-EE" dirty="0" err="1" smtClean="0"/>
              <a:t>Third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3"/>
            <a:r>
              <a:rPr lang="et-EE" dirty="0" err="1" smtClean="0"/>
              <a:t>Fourth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4"/>
            <a:r>
              <a:rPr lang="et-EE" dirty="0" err="1" smtClean="0"/>
              <a:t>Fifth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</p:txBody>
      </p:sp>
      <p:pic>
        <p:nvPicPr>
          <p:cNvPr id="5" name="Picture 4" descr="Ühisbränding_logo_värvilin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786446" y="6222536"/>
            <a:ext cx="3000397" cy="4211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99FF"/>
        </a:buClr>
        <a:buFont typeface="Arial" pitchFamily="34" charset="0"/>
        <a:buChar char="•"/>
        <a:defRPr sz="2800">
          <a:solidFill>
            <a:srgbClr val="4A678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399FF"/>
        </a:buClr>
        <a:buFont typeface="Arial" pitchFamily="34" charset="0"/>
        <a:buChar char="•"/>
        <a:defRPr sz="2800">
          <a:solidFill>
            <a:srgbClr val="4A678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Font typeface="Dax-Regular" pitchFamily="2" charset="0"/>
        <a:buChar char="–"/>
        <a:defRPr sz="2400">
          <a:solidFill>
            <a:srgbClr val="4A678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Font typeface="Arial" pitchFamily="34" charset="0"/>
        <a:buChar char="•"/>
        <a:defRPr sz="2000">
          <a:solidFill>
            <a:srgbClr val="4A678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Char char="»"/>
        <a:defRPr sz="2000">
          <a:solidFill>
            <a:srgbClr val="4A678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Excel_Worksheet1.xlsx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chart" Target="../charts/chart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3963"/>
            <a:ext cx="7772400" cy="1006475"/>
          </a:xfrm>
        </p:spPr>
        <p:txBody>
          <a:bodyPr/>
          <a:lstStyle/>
          <a:p>
            <a:r>
              <a:rPr lang="et-EE" dirty="0" smtClean="0"/>
              <a:t>Q2 and HY1 2009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573463"/>
            <a:ext cx="7088187" cy="93503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July</a:t>
            </a:r>
            <a:r>
              <a:rPr lang="et-EE" dirty="0" smtClean="0"/>
              <a:t> 2009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29000"/>
            <a:ext cx="501332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78625" cy="868346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CAPEX and depreciation</a:t>
            </a:r>
            <a:endParaRPr lang="en-GB" sz="3200" dirty="0" smtClean="0"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143504" y="1285860"/>
            <a:ext cx="371477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0000" bIns="90000"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4A6782"/>
                </a:solidFill>
                <a:latin typeface="Verdana" pitchFamily="34" charset="0"/>
              </a:rPr>
              <a:t>Investing </a:t>
            </a:r>
            <a:r>
              <a:rPr lang="en-US" b="1" dirty="0" smtClean="0">
                <a:solidFill>
                  <a:srgbClr val="4A6782"/>
                </a:solidFill>
                <a:latin typeface="Verdana" pitchFamily="34" charset="0"/>
              </a:rPr>
              <a:t>priorities</a:t>
            </a:r>
            <a:r>
              <a:rPr lang="et-EE" b="1" dirty="0" smtClean="0">
                <a:solidFill>
                  <a:srgbClr val="4A6782"/>
                </a:solidFill>
                <a:latin typeface="Verdana" pitchFamily="34" charset="0"/>
              </a:rPr>
              <a:t>:</a:t>
            </a:r>
            <a:endParaRPr lang="et-EE" b="1" dirty="0">
              <a:solidFill>
                <a:srgbClr val="4A6782"/>
              </a:solidFill>
              <a:latin typeface="Verdana" pitchFamily="34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en-GB" sz="1600" b="1" dirty="0" smtClean="0">
                <a:solidFill>
                  <a:srgbClr val="4A6782"/>
                </a:solidFill>
                <a:latin typeface="Verdana" pitchFamily="34" charset="0"/>
              </a:rPr>
              <a:t>Broadband</a:t>
            </a:r>
            <a:endParaRPr lang="en-US" sz="1600" b="1" dirty="0">
              <a:solidFill>
                <a:srgbClr val="4A6782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600" dirty="0" smtClean="0">
                <a:solidFill>
                  <a:srgbClr val="4A6782"/>
                </a:solidFill>
                <a:latin typeface="Verdana" pitchFamily="34" charset="0"/>
              </a:rPr>
              <a:t>Development</a:t>
            </a:r>
            <a:r>
              <a:rPr lang="et-EE" sz="1600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n-US" sz="1600" dirty="0" smtClean="0">
                <a:solidFill>
                  <a:srgbClr val="4A6782"/>
                </a:solidFill>
                <a:latin typeface="Verdana" pitchFamily="34" charset="0"/>
              </a:rPr>
              <a:t>of network</a:t>
            </a:r>
            <a:r>
              <a:rPr lang="et-EE" sz="1600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n-US" sz="1600" dirty="0" smtClean="0">
                <a:solidFill>
                  <a:srgbClr val="4A6782"/>
                </a:solidFill>
                <a:latin typeface="Verdana" pitchFamily="34" charset="0"/>
              </a:rPr>
              <a:t>resources, changes in the product portfolio</a:t>
            </a:r>
            <a:r>
              <a:rPr lang="et-EE" sz="1600" dirty="0" smtClean="0">
                <a:solidFill>
                  <a:srgbClr val="4A6782"/>
                </a:solidFill>
                <a:latin typeface="Verdana" pitchFamily="34" charset="0"/>
              </a:rPr>
              <a:t>, </a:t>
            </a:r>
            <a:r>
              <a:rPr lang="en-US" sz="1600" dirty="0" smtClean="0">
                <a:solidFill>
                  <a:srgbClr val="4A6782"/>
                </a:solidFill>
                <a:latin typeface="Verdana" pitchFamily="34" charset="0"/>
              </a:rPr>
              <a:t>the improvement of and expansion of the availability of the triple-service packages</a:t>
            </a:r>
            <a:endParaRPr lang="en-US" sz="1600" dirty="0">
              <a:solidFill>
                <a:srgbClr val="4A6782"/>
              </a:solidFill>
              <a:latin typeface="Verdana" pitchFamily="34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en-GB" sz="1600" b="1" dirty="0" smtClean="0">
                <a:solidFill>
                  <a:srgbClr val="4A6782"/>
                </a:solidFill>
                <a:latin typeface="Verdana" pitchFamily="34" charset="0"/>
              </a:rPr>
              <a:t>Mobile</a:t>
            </a:r>
            <a:endParaRPr lang="en-US" sz="1600" b="1" dirty="0">
              <a:solidFill>
                <a:srgbClr val="4A6782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GB" sz="1600" dirty="0" smtClean="0">
                <a:solidFill>
                  <a:srgbClr val="4A6782"/>
                </a:solidFill>
                <a:latin typeface="Verdana" pitchFamily="34" charset="0"/>
              </a:rPr>
              <a:t>Implementation of technologies supporting high-speed data communications</a:t>
            </a:r>
            <a:r>
              <a:rPr lang="et-EE" sz="1600" dirty="0" smtClean="0">
                <a:solidFill>
                  <a:srgbClr val="4A6782"/>
                </a:solidFill>
                <a:latin typeface="Verdana" pitchFamily="34" charset="0"/>
              </a:rPr>
              <a:t>;</a:t>
            </a:r>
          </a:p>
          <a:p>
            <a:pPr marL="342900" indent="-342900">
              <a:spcBef>
                <a:spcPts val="1200"/>
              </a:spcBef>
            </a:pPr>
            <a:r>
              <a:rPr lang="et-EE" sz="1600" b="1" dirty="0" smtClean="0">
                <a:solidFill>
                  <a:srgbClr val="4A6782"/>
                </a:solidFill>
                <a:latin typeface="Verdana" pitchFamily="34" charset="0"/>
              </a:rPr>
              <a:t>IT</a:t>
            </a:r>
          </a:p>
          <a:p>
            <a:pPr>
              <a:spcBef>
                <a:spcPct val="20000"/>
              </a:spcBef>
            </a:pPr>
            <a:r>
              <a:rPr lang="en-GB" sz="1600" dirty="0" smtClean="0">
                <a:solidFill>
                  <a:srgbClr val="4A6782"/>
                </a:solidFill>
                <a:latin typeface="Verdana" pitchFamily="34" charset="0"/>
              </a:rPr>
              <a:t>Expansion of the infrastructure necessary </a:t>
            </a:r>
            <a:r>
              <a:rPr lang="en-US" sz="1600" dirty="0" smtClean="0">
                <a:solidFill>
                  <a:srgbClr val="4A6782"/>
                </a:solidFill>
                <a:latin typeface="Verdana" pitchFamily="34" charset="0"/>
              </a:rPr>
              <a:t>for</a:t>
            </a:r>
            <a:r>
              <a:rPr lang="et-EE" sz="1600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n-GB" sz="1600" dirty="0" smtClean="0">
                <a:solidFill>
                  <a:srgbClr val="4A6782"/>
                </a:solidFill>
                <a:latin typeface="Verdana" pitchFamily="34" charset="0"/>
              </a:rPr>
              <a:t>the provision of services</a:t>
            </a:r>
          </a:p>
          <a:p>
            <a:pPr marL="342900" indent="-342900">
              <a:spcBef>
                <a:spcPct val="20000"/>
              </a:spcBef>
            </a:pPr>
            <a:endParaRPr lang="en-GB" sz="1600" dirty="0" smtClean="0">
              <a:solidFill>
                <a:srgbClr val="4A6782"/>
              </a:solidFill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4A6782"/>
              </a:solidFill>
              <a:latin typeface="Dax-Regular" pitchFamily="2" charset="0"/>
            </a:endParaRPr>
          </a:p>
          <a:p>
            <a:pPr marL="342900" indent="-342900">
              <a:spcBef>
                <a:spcPct val="20000"/>
              </a:spcBef>
            </a:pPr>
            <a:endParaRPr lang="et-EE" dirty="0">
              <a:solidFill>
                <a:srgbClr val="4A6782"/>
              </a:solidFill>
              <a:latin typeface="Dax-Regular" pitchFamily="2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50069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Cash</a:t>
            </a:r>
            <a:r>
              <a:rPr lang="et-EE" sz="3200" dirty="0" smtClean="0">
                <a:latin typeface="Verdana" pitchFamily="34" charset="0"/>
              </a:rPr>
              <a:t> </a:t>
            </a:r>
            <a:r>
              <a:rPr lang="en-US" sz="3200" dirty="0" smtClean="0">
                <a:latin typeface="Verdana" pitchFamily="34" charset="0"/>
              </a:rPr>
              <a:t>position</a:t>
            </a:r>
            <a:endParaRPr lang="en-GB" sz="3200" dirty="0" smtClean="0">
              <a:latin typeface="Verdana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00034" y="1428736"/>
            <a:ext cx="3143272" cy="21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90000" bIns="90000">
            <a:spAutoFit/>
          </a:bodyPr>
          <a:lstStyle/>
          <a:p>
            <a:pPr algn="just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 Eesti Telekom group paid dividends on 16 June 2009: </a:t>
            </a:r>
            <a:r>
              <a:rPr lang="en-US" sz="1400" b="1" dirty="0" smtClean="0">
                <a:solidFill>
                  <a:srgbClr val="4A6782"/>
                </a:solidFill>
                <a:latin typeface="Verdana" pitchFamily="34" charset="0"/>
              </a:rPr>
              <a:t>10.50 EEK per share</a:t>
            </a: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;</a:t>
            </a:r>
          </a:p>
          <a:p>
            <a:pPr algn="just">
              <a:spcBef>
                <a:spcPct val="30000"/>
              </a:spcBef>
              <a:buClr>
                <a:schemeClr val="accent2"/>
              </a:buClr>
            </a:pPr>
            <a:endParaRPr lang="et-EE" sz="1400" dirty="0" smtClean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In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total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, </a:t>
            </a:r>
            <a:r>
              <a:rPr lang="et-EE" sz="1400" b="1" dirty="0" smtClean="0">
                <a:solidFill>
                  <a:srgbClr val="4A6782"/>
                </a:solidFill>
                <a:latin typeface="Verdana" pitchFamily="34" charset="0"/>
              </a:rPr>
              <a:t>1,449 mln EEK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was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paid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out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.</a:t>
            </a:r>
            <a:endParaRPr lang="en-US" sz="1400" dirty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buClr>
                <a:schemeClr val="accent2"/>
              </a:buClr>
            </a:pPr>
            <a:endParaRPr lang="en-US" sz="1400" dirty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endParaRPr lang="en-US" sz="1400" dirty="0">
              <a:solidFill>
                <a:srgbClr val="4A6782"/>
              </a:solidFill>
              <a:latin typeface="Dax-Regular" pitchFamily="2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643314"/>
            <a:ext cx="463867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Diagramm 9"/>
          <p:cNvGraphicFramePr/>
          <p:nvPr/>
        </p:nvGraphicFramePr>
        <p:xfrm>
          <a:off x="3929058" y="11429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/>
          <a:srcRect b="6896"/>
          <a:stretch>
            <a:fillRect/>
          </a:stretch>
        </p:blipFill>
        <p:spPr bwMode="auto">
          <a:xfrm>
            <a:off x="3143240" y="3786190"/>
            <a:ext cx="404506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/>
          <a:srcRect l="23333" r="11667"/>
          <a:stretch>
            <a:fillRect/>
          </a:stretch>
        </p:blipFill>
        <p:spPr bwMode="auto">
          <a:xfrm>
            <a:off x="714348" y="3786190"/>
            <a:ext cx="2786082" cy="257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1011237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Largest shareholders of </a:t>
            </a:r>
            <a:r>
              <a:rPr lang="et-EE" sz="3200" dirty="0" smtClean="0">
                <a:latin typeface="Verdana" pitchFamily="34" charset="0"/>
              </a:rPr>
              <a:t/>
            </a:r>
            <a:br>
              <a:rPr lang="et-EE" sz="3200" dirty="0" smtClean="0">
                <a:latin typeface="Verdana" pitchFamily="34" charset="0"/>
              </a:rPr>
            </a:br>
            <a:r>
              <a:rPr lang="en-US" sz="3200" dirty="0" smtClean="0">
                <a:latin typeface="Verdana" pitchFamily="34" charset="0"/>
              </a:rPr>
              <a:t>AS Eesti Telekom</a:t>
            </a:r>
            <a:endParaRPr lang="et-EE" sz="3200" dirty="0" smtClean="0">
              <a:latin typeface="Verdana" pitchFamily="34" charset="0"/>
            </a:endParaRPr>
          </a:p>
        </p:txBody>
      </p:sp>
      <p:cxnSp>
        <p:nvCxnSpPr>
          <p:cNvPr id="15" name="Sirgkonnektor 14"/>
          <p:cNvCxnSpPr/>
          <p:nvPr/>
        </p:nvCxnSpPr>
        <p:spPr>
          <a:xfrm flipV="1">
            <a:off x="2786050" y="4286256"/>
            <a:ext cx="1714512" cy="428628"/>
          </a:xfrm>
          <a:prstGeom prst="line">
            <a:avLst/>
          </a:prstGeom>
          <a:ln>
            <a:solidFill>
              <a:srgbClr val="5A2F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irgkonnektor 22"/>
          <p:cNvCxnSpPr/>
          <p:nvPr/>
        </p:nvCxnSpPr>
        <p:spPr>
          <a:xfrm>
            <a:off x="2643174" y="5429264"/>
            <a:ext cx="1857388" cy="571504"/>
          </a:xfrm>
          <a:prstGeom prst="line">
            <a:avLst/>
          </a:prstGeom>
          <a:ln>
            <a:solidFill>
              <a:srgbClr val="5A2F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71472" y="1357298"/>
          <a:ext cx="5448300" cy="2295525"/>
        </p:xfrm>
        <a:graphic>
          <a:graphicData uri="http://schemas.openxmlformats.org/presentationml/2006/ole">
            <p:oleObj spid="_x0000_s4102" name="Worksheet" r:id="rId5" imgW="5448300" imgH="229544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44862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8683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Trading statistics in Tallinn</a:t>
            </a:r>
            <a:endParaRPr lang="et-EE" sz="3200" dirty="0" smtClean="0">
              <a:latin typeface="Verdana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0" y="1524000"/>
            <a:ext cx="2743200" cy="1258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90000" bIns="90000">
            <a:spAutoFit/>
          </a:bodyPr>
          <a:lstStyle/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sz="1400" dirty="0">
                <a:solidFill>
                  <a:srgbClr val="4A6782"/>
                </a:solidFill>
                <a:latin typeface="Verdana" pitchFamily="34" charset="0"/>
              </a:rPr>
              <a:t>AS Eesti Telekom has been listed on the Tallinn and London Stock Exchanges </a:t>
            </a:r>
            <a:r>
              <a:rPr lang="en-US" sz="1400" b="1" dirty="0">
                <a:solidFill>
                  <a:srgbClr val="4A6782"/>
                </a:solidFill>
                <a:latin typeface="Verdana" pitchFamily="34" charset="0"/>
              </a:rPr>
              <a:t>(OMX:ETLAT/LSE:EETD)</a:t>
            </a:r>
            <a:r>
              <a:rPr lang="en-US" sz="1400" dirty="0">
                <a:solidFill>
                  <a:srgbClr val="4A6782"/>
                </a:solidFill>
                <a:latin typeface="Verdana" pitchFamily="34" charset="0"/>
              </a:rPr>
              <a:t> since 1999.</a:t>
            </a:r>
            <a:endParaRPr lang="et-EE" sz="1400" dirty="0">
              <a:solidFill>
                <a:srgbClr val="4A6782"/>
              </a:solidFill>
              <a:latin typeface="Verdana" pitchFamily="34" charset="0"/>
            </a:endParaRPr>
          </a:p>
        </p:txBody>
      </p:sp>
      <p:graphicFrame>
        <p:nvGraphicFramePr>
          <p:cNvPr id="10" name="Tabel 9"/>
          <p:cNvGraphicFramePr>
            <a:graphicFrameLocks noGrp="1"/>
          </p:cNvGraphicFramePr>
          <p:nvPr/>
        </p:nvGraphicFramePr>
        <p:xfrm>
          <a:off x="571472" y="1357298"/>
          <a:ext cx="5232400" cy="1494790"/>
        </p:xfrm>
        <a:graphic>
          <a:graphicData uri="http://schemas.openxmlformats.org/drawingml/2006/table">
            <a:tbl>
              <a:tblPr/>
              <a:tblGrid>
                <a:gridCol w="2235200"/>
                <a:gridCol w="749300"/>
                <a:gridCol w="749300"/>
                <a:gridCol w="749300"/>
                <a:gridCol w="749300"/>
              </a:tblGrid>
              <a:tr h="179070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1" i="0" u="none" strike="noStrike" dirty="0">
                          <a:solidFill>
                            <a:srgbClr val="4A6782"/>
                          </a:solidFill>
                          <a:latin typeface="Verdana"/>
                        </a:rPr>
                        <a:t>SHARE INFORMATION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1" i="0" u="none" strike="noStrike" dirty="0">
                          <a:solidFill>
                            <a:srgbClr val="4F81BD"/>
                          </a:solidFill>
                          <a:latin typeface="Verdana"/>
                        </a:rPr>
                        <a:t>Veerg1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Year-end number of shares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Annual average number of shares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Equity per share, 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29.28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29.78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31.19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31.08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Earnings per share, 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P/E ratio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Dividends per share for the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year,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 smtClean="0">
                          <a:solidFill>
                            <a:schemeClr val="tx1"/>
                          </a:solidFill>
                          <a:latin typeface="Verdana"/>
                        </a:rPr>
                        <a:t>10.50</a:t>
                      </a:r>
                      <a:endParaRPr lang="et-EE" sz="800" b="0" i="0" u="none" strike="noStrike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Dividend payout ratio,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 smtClean="0">
                          <a:solidFill>
                            <a:schemeClr val="tx1"/>
                          </a:solidFill>
                          <a:latin typeface="Verdana"/>
                        </a:rPr>
                        <a:t>101.0</a:t>
                      </a:r>
                      <a:endParaRPr lang="et-EE" sz="800" b="0" i="0" u="none" strike="noStrike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4500562" y="3714752"/>
          <a:ext cx="4429157" cy="1637665"/>
        </p:xfrm>
        <a:graphic>
          <a:graphicData uri="http://schemas.openxmlformats.org/drawingml/2006/table">
            <a:tbl>
              <a:tblPr/>
              <a:tblGrid>
                <a:gridCol w="1069107"/>
                <a:gridCol w="687283"/>
                <a:gridCol w="687283"/>
                <a:gridCol w="687283"/>
                <a:gridCol w="687283"/>
                <a:gridCol w="610918"/>
              </a:tblGrid>
              <a:tr h="17907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4A6782"/>
                          </a:solidFill>
                          <a:latin typeface="Verdana"/>
                        </a:rPr>
                        <a:t>TRADING HISTORY ON THE TALLINN STOCK EXCHANGE (in EEK)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1" i="1" u="none" strike="noStrike">
                          <a:solidFill>
                            <a:srgbClr val="4F81BD"/>
                          </a:solidFill>
                          <a:latin typeface="Verdana"/>
                        </a:rPr>
                        <a:t>Veerg1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6M 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noProof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High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134.56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131.43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168.51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125.02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85.27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111.09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108.74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102.80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59.61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64.15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118.91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131.43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122.04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61.02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67.91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Change,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-7.14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-50.00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11.29</a:t>
                      </a:r>
                      <a:endParaRPr lang="et-EE" sz="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Traded volume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23,749,354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19,336,241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23,693,032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17,636,495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5,017,457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noProof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Turnover, </a:t>
                      </a:r>
                      <a:r>
                        <a:rPr lang="et-EE" sz="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mln</a:t>
                      </a:r>
                      <a:endParaRPr lang="et-EE" sz="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2,907.63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2,327.76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3,025.48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1,822.37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379.52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noProof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Capitalisation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, </a:t>
                      </a:r>
                      <a:r>
                        <a:rPr lang="et-EE" sz="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mln </a:t>
                      </a:r>
                      <a:endParaRPr lang="et-EE" sz="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16,404.66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18,131.56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16,836.45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8,418.23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9,454.02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428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t-EE" sz="700" b="0" i="1" u="none" strike="noStrike" dirty="0" err="1">
                          <a:solidFill>
                            <a:srgbClr val="000000"/>
                          </a:solidFill>
                          <a:latin typeface="Verdana"/>
                        </a:rPr>
                        <a:t>Source</a:t>
                      </a:r>
                      <a:r>
                        <a:rPr lang="et-EE" sz="7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: NASDAQ OMX Tallinn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t-EE" sz="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t-EE" sz="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t-EE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t-EE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t-EE" sz="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ealkiri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6202363" cy="1143000"/>
          </a:xfrm>
        </p:spPr>
        <p:txBody>
          <a:bodyPr/>
          <a:lstStyle/>
          <a:p>
            <a:r>
              <a:rPr lang="en-US" sz="3200" dirty="0" smtClean="0">
                <a:latin typeface="Verdana" pitchFamily="34" charset="0"/>
              </a:rPr>
              <a:t>Structure of the Group</a:t>
            </a:r>
            <a:endParaRPr lang="en-US" sz="3200" dirty="0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2355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23557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2355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085" y="1142984"/>
            <a:ext cx="8679915" cy="510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latin typeface="Verdana" pitchFamily="34" charset="0"/>
              </a:rPr>
              <a:t>Management commentary to Stock Exchange about Q</a:t>
            </a:r>
            <a:r>
              <a:rPr lang="et-EE" sz="2400" dirty="0" smtClean="0">
                <a:latin typeface="Verdana" pitchFamily="34" charset="0"/>
              </a:rPr>
              <a:t>2</a:t>
            </a:r>
            <a:r>
              <a:rPr lang="en-GB" sz="2400" dirty="0" smtClean="0">
                <a:latin typeface="Verdana" pitchFamily="34" charset="0"/>
              </a:rPr>
              <a:t> 2009 results</a:t>
            </a:r>
            <a:endParaRPr lang="et-EE" sz="24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	</a:t>
            </a:r>
            <a:endParaRPr lang="en-GB" sz="2400" dirty="0" smtClean="0">
              <a:latin typeface="Verdana" pitchFamily="34" charset="0"/>
            </a:endParaRPr>
          </a:p>
          <a:p>
            <a:pPr algn="just">
              <a:lnSpc>
                <a:spcPts val="2500"/>
              </a:lnSpc>
              <a:buNone/>
            </a:pPr>
            <a:r>
              <a:rPr lang="et-EE" sz="2400" dirty="0" smtClean="0">
                <a:latin typeface="Verdana" pitchFamily="34" charset="0"/>
              </a:rPr>
              <a:t>	</a:t>
            </a:r>
            <a:r>
              <a:rPr lang="en-US" sz="2000" i="1" dirty="0" smtClean="0">
                <a:latin typeface="Verdana" pitchFamily="34" charset="0"/>
              </a:rPr>
              <a:t>The Group’s sales revenues in the </a:t>
            </a:r>
            <a:r>
              <a:rPr lang="en-US" sz="2000" i="1" dirty="0" smtClean="0">
                <a:latin typeface="Verdana" pitchFamily="34" charset="0"/>
              </a:rPr>
              <a:t>second </a:t>
            </a:r>
            <a:r>
              <a:rPr lang="en-US" sz="2000" i="1" dirty="0" smtClean="0">
                <a:latin typeface="Verdana" pitchFamily="34" charset="0"/>
              </a:rPr>
              <a:t>quarter were primarily impacted by regulations (European Union</a:t>
            </a:r>
            <a:r>
              <a:rPr lang="et-EE" sz="2000" i="1" dirty="0" smtClean="0">
                <a:latin typeface="Verdana" pitchFamily="34" charset="0"/>
              </a:rPr>
              <a:t> </a:t>
            </a:r>
            <a:r>
              <a:rPr lang="en-GB" sz="2000" i="1" dirty="0" smtClean="0">
                <a:latin typeface="Verdana" pitchFamily="34" charset="0"/>
              </a:rPr>
              <a:t>regulations</a:t>
            </a:r>
            <a:r>
              <a:rPr lang="et-EE" sz="2000" i="1" dirty="0" smtClean="0">
                <a:latin typeface="Verdana" pitchFamily="34" charset="0"/>
              </a:rPr>
              <a:t> </a:t>
            </a:r>
            <a:r>
              <a:rPr lang="en-US" sz="2000" i="1" dirty="0" smtClean="0">
                <a:latin typeface="Verdana" pitchFamily="34" charset="0"/>
              </a:rPr>
              <a:t>applied on the mobile sector</a:t>
            </a:r>
            <a:r>
              <a:rPr lang="et-EE" sz="2000" i="1" dirty="0" smtClean="0">
                <a:latin typeface="Verdana" pitchFamily="34" charset="0"/>
              </a:rPr>
              <a:t>)</a:t>
            </a:r>
            <a:r>
              <a:rPr lang="en-US" sz="2000" i="1" dirty="0" smtClean="0">
                <a:latin typeface="Verdana" pitchFamily="34" charset="0"/>
              </a:rPr>
              <a:t> and the economic downturn (reduction of sales</a:t>
            </a:r>
            <a:r>
              <a:rPr lang="et-EE" sz="2000" i="1" dirty="0" smtClean="0">
                <a:latin typeface="Verdana" pitchFamily="34" charset="0"/>
              </a:rPr>
              <a:t> of </a:t>
            </a:r>
            <a:r>
              <a:rPr lang="en-GB" sz="2000" i="1" dirty="0" smtClean="0">
                <a:latin typeface="Verdana" pitchFamily="34" charset="0"/>
              </a:rPr>
              <a:t>goods</a:t>
            </a:r>
            <a:r>
              <a:rPr lang="en-US" sz="2000" i="1" dirty="0" smtClean="0">
                <a:latin typeface="Verdana" pitchFamily="34" charset="0"/>
              </a:rPr>
              <a:t> and changes in consumer behavior). At the same time, </a:t>
            </a:r>
            <a:r>
              <a:rPr lang="en-GB" sz="2000" i="1" dirty="0" smtClean="0">
                <a:latin typeface="Verdana" pitchFamily="34" charset="0"/>
              </a:rPr>
              <a:t>there is </a:t>
            </a:r>
            <a:r>
              <a:rPr lang="et-EE" sz="2000" i="1" dirty="0" smtClean="0">
                <a:latin typeface="Verdana" pitchFamily="34" charset="0"/>
              </a:rPr>
              <a:t>a </a:t>
            </a:r>
            <a:r>
              <a:rPr lang="en-GB" sz="2000" i="1" dirty="0" smtClean="0">
                <a:latin typeface="Verdana" pitchFamily="34" charset="0"/>
              </a:rPr>
              <a:t>continuing growth of mobile </a:t>
            </a:r>
            <a:r>
              <a:rPr lang="et-EE" sz="2000" i="1" dirty="0" smtClean="0">
                <a:latin typeface="Verdana" pitchFamily="34" charset="0"/>
              </a:rPr>
              <a:t>postpaid, </a:t>
            </a:r>
            <a:r>
              <a:rPr lang="en-US" sz="2000" i="1" dirty="0" smtClean="0">
                <a:latin typeface="Verdana" pitchFamily="34" charset="0"/>
              </a:rPr>
              <a:t>mobile and fixed broadband </a:t>
            </a:r>
            <a:r>
              <a:rPr lang="et-EE" sz="2000" i="1" dirty="0" smtClean="0">
                <a:latin typeface="Verdana" pitchFamily="34" charset="0"/>
              </a:rPr>
              <a:t>and TV </a:t>
            </a:r>
            <a:r>
              <a:rPr lang="en-US" sz="2000" i="1" dirty="0" smtClean="0">
                <a:latin typeface="Verdana" pitchFamily="34" charset="0"/>
              </a:rPr>
              <a:t>customers</a:t>
            </a:r>
            <a:r>
              <a:rPr lang="et-EE" sz="2000" i="1" dirty="0" smtClean="0">
                <a:latin typeface="Verdana" pitchFamily="34" charset="0"/>
              </a:rPr>
              <a:t>. </a:t>
            </a:r>
          </a:p>
          <a:p>
            <a:pPr>
              <a:buNone/>
            </a:pPr>
            <a:endParaRPr lang="et-EE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t-EE" sz="2400" dirty="0" smtClean="0">
                <a:latin typeface="Verdana" pitchFamily="34" charset="0"/>
              </a:rPr>
              <a:t>	</a:t>
            </a:r>
            <a:endParaRPr lang="en-GB" sz="2400" dirty="0" smtClean="0">
              <a:latin typeface="Verdana" pitchFamily="34" charset="0"/>
            </a:endParaRPr>
          </a:p>
          <a:p>
            <a:pPr>
              <a:buNone/>
            </a:pPr>
            <a:endParaRPr lang="en-GB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" descr="http://www.elisa.ee/art/header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000240"/>
            <a:ext cx="2019300" cy="5715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600" dirty="0" err="1" smtClean="0">
                <a:latin typeface="Verdana" pitchFamily="34" charset="0"/>
              </a:rPr>
              <a:t>EMT’s</a:t>
            </a:r>
            <a:r>
              <a:rPr lang="et-EE" sz="3600" dirty="0" smtClean="0">
                <a:latin typeface="Verdana" pitchFamily="34" charset="0"/>
              </a:rPr>
              <a:t> market </a:t>
            </a:r>
            <a:r>
              <a:rPr lang="en-US" sz="3600" dirty="0" smtClean="0">
                <a:latin typeface="Verdana" pitchFamily="34" charset="0"/>
              </a:rPr>
              <a:t>position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643570" y="4286256"/>
            <a:ext cx="3286148" cy="828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tIns="90000" bIns="90000">
            <a:spAutoFit/>
          </a:bodyPr>
          <a:lstStyle/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sz="1400" b="1" dirty="0">
                <a:solidFill>
                  <a:srgbClr val="4A6782"/>
                </a:solidFill>
                <a:latin typeface="Verdana" pitchFamily="34" charset="0"/>
              </a:rPr>
              <a:t>EMT’s </a:t>
            </a:r>
            <a:r>
              <a:rPr lang="en-US" sz="1400" b="1" dirty="0" smtClean="0">
                <a:solidFill>
                  <a:srgbClr val="4A6782"/>
                </a:solidFill>
                <a:latin typeface="Verdana" pitchFamily="34" charset="0"/>
              </a:rPr>
              <a:t>estimated</a:t>
            </a:r>
            <a:r>
              <a:rPr lang="et-EE" sz="1400" b="1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n-US" sz="1400" b="1" dirty="0" smtClean="0">
                <a:solidFill>
                  <a:srgbClr val="4A6782"/>
                </a:solidFill>
                <a:latin typeface="Verdana" pitchFamily="34" charset="0"/>
              </a:rPr>
              <a:t>market </a:t>
            </a:r>
            <a:r>
              <a:rPr lang="en-US" sz="1400" b="1" dirty="0">
                <a:solidFill>
                  <a:srgbClr val="4A6782"/>
                </a:solidFill>
                <a:latin typeface="Verdana" pitchFamily="34" charset="0"/>
              </a:rPr>
              <a:t>share </a:t>
            </a:r>
            <a:r>
              <a:rPr lang="en-US" sz="1400" dirty="0">
                <a:solidFill>
                  <a:srgbClr val="4A6782"/>
                </a:solidFill>
                <a:latin typeface="Verdana" pitchFamily="34" charset="0"/>
              </a:rPr>
              <a:t>(by number of active SIM-cards)</a:t>
            </a:r>
            <a:r>
              <a:rPr lang="en-US" sz="1400" b="1" dirty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n-US" sz="1400" b="1" dirty="0" smtClean="0">
                <a:solidFill>
                  <a:srgbClr val="4A6782"/>
                </a:solidFill>
                <a:latin typeface="Verdana" pitchFamily="34" charset="0"/>
              </a:rPr>
              <a:t>was 4</a:t>
            </a:r>
            <a:r>
              <a:rPr lang="et-EE" sz="1400" b="1" dirty="0" smtClean="0">
                <a:solidFill>
                  <a:srgbClr val="4A6782"/>
                </a:solidFill>
                <a:latin typeface="Verdana" pitchFamily="34" charset="0"/>
              </a:rPr>
              <a:t>7</a:t>
            </a:r>
            <a:r>
              <a:rPr lang="en-US" sz="1400" b="1" dirty="0" smtClean="0">
                <a:solidFill>
                  <a:srgbClr val="4A6782"/>
                </a:solidFill>
                <a:latin typeface="Verdana" pitchFamily="34" charset="0"/>
              </a:rPr>
              <a:t>%</a:t>
            </a:r>
            <a:endParaRPr lang="et-EE" sz="1400" b="1" dirty="0">
              <a:solidFill>
                <a:srgbClr val="4A6782"/>
              </a:solidFill>
              <a:latin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8175" y="1785926"/>
            <a:ext cx="46958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785926"/>
            <a:ext cx="1228725" cy="255018"/>
          </a:xfrm>
          <a:prstGeom prst="rect">
            <a:avLst/>
          </a:prstGeom>
          <a:noFill/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500438"/>
            <a:ext cx="828675" cy="441507"/>
          </a:xfrm>
          <a:prstGeom prst="rect">
            <a:avLst/>
          </a:prstGeom>
          <a:noFill/>
        </p:spPr>
      </p:pic>
      <p:graphicFrame>
        <p:nvGraphicFramePr>
          <p:cNvPr id="9" name="Group 106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4286281" cy="1104560"/>
        </p:xfrm>
        <a:graphic>
          <a:graphicData uri="http://schemas.openxmlformats.org/drawingml/2006/table">
            <a:tbl>
              <a:tblPr/>
              <a:tblGrid>
                <a:gridCol w="1696653"/>
                <a:gridCol w="892975"/>
                <a:gridCol w="892975"/>
                <a:gridCol w="803678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Zurich BT" pitchFamily="34" charset="0"/>
                      </a:endParaRP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June</a:t>
                      </a:r>
                      <a:r>
                        <a:rPr lang="en-US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June 200</a:t>
                      </a:r>
                      <a:r>
                        <a:rPr lang="et-EE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+/-</a:t>
                      </a:r>
                      <a:endParaRPr lang="et-EE" sz="1200" kern="1200" noProof="0" dirty="0" smtClean="0">
                        <a:solidFill>
                          <a:srgbClr val="4A6782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Mobile</a:t>
                      </a:r>
                      <a:r>
                        <a:rPr lang="et-EE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postpaid </a:t>
                      </a:r>
                      <a:r>
                        <a:rPr lang="en-GB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users</a:t>
                      </a:r>
                      <a:r>
                        <a:rPr lang="en-US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200" b="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484,0</a:t>
                      </a:r>
                    </a:p>
                  </a:txBody>
                  <a:tcPr marT="90000" marB="90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480,0</a:t>
                      </a:r>
                    </a:p>
                  </a:txBody>
                  <a:tcPr marT="90000" marB="90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T="90000" marB="900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1714488"/>
            <a:ext cx="10001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Chart 5"/>
          <p:cNvGraphicFramePr>
            <a:graphicFrameLocks/>
          </p:cNvGraphicFramePr>
          <p:nvPr/>
        </p:nvGraphicFramePr>
        <p:xfrm>
          <a:off x="357158" y="3071810"/>
          <a:ext cx="5200650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Jaluse kohatäide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	</a:t>
            </a:r>
          </a:p>
        </p:txBody>
      </p:sp>
      <p:sp>
        <p:nvSpPr>
          <p:cNvPr id="922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785786" y="428604"/>
            <a:ext cx="7354887" cy="576262"/>
          </a:xfrm>
        </p:spPr>
        <p:txBody>
          <a:bodyPr/>
          <a:lstStyle/>
          <a:p>
            <a:r>
              <a:rPr lang="en-US" sz="3200" dirty="0" smtClean="0">
                <a:latin typeface="Verdana" pitchFamily="34" charset="0"/>
              </a:rPr>
              <a:t>Elion</a:t>
            </a:r>
            <a:r>
              <a:rPr lang="et-EE" sz="3200" dirty="0" smtClean="0">
                <a:latin typeface="Verdana" pitchFamily="34" charset="0"/>
              </a:rPr>
              <a:t>’s market </a:t>
            </a:r>
            <a:r>
              <a:rPr lang="en-US" sz="3200" dirty="0" smtClean="0">
                <a:latin typeface="Verdana" pitchFamily="34" charset="0"/>
              </a:rPr>
              <a:t>position</a:t>
            </a:r>
          </a:p>
        </p:txBody>
      </p:sp>
      <p:graphicFrame>
        <p:nvGraphicFramePr>
          <p:cNvPr id="20586" name="Group 106"/>
          <p:cNvGraphicFramePr>
            <a:graphicFrameLocks noGrp="1"/>
          </p:cNvGraphicFramePr>
          <p:nvPr>
            <p:ph idx="1"/>
          </p:nvPr>
        </p:nvGraphicFramePr>
        <p:xfrm>
          <a:off x="642910" y="1142984"/>
          <a:ext cx="4643471" cy="2196080"/>
        </p:xfrm>
        <a:graphic>
          <a:graphicData uri="http://schemas.openxmlformats.org/drawingml/2006/table">
            <a:tbl>
              <a:tblPr/>
              <a:tblGrid>
                <a:gridCol w="2214579"/>
                <a:gridCol w="785818"/>
                <a:gridCol w="928694"/>
                <a:gridCol w="71438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Zurich BT" pitchFamily="34" charset="0"/>
                      </a:endParaRP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June</a:t>
                      </a:r>
                      <a:r>
                        <a:rPr lang="en-US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June</a:t>
                      </a:r>
                      <a:r>
                        <a:rPr lang="et-EE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200</a:t>
                      </a:r>
                      <a:r>
                        <a:rPr lang="et-EE" sz="1200" b="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+/-</a:t>
                      </a:r>
                      <a:endParaRPr lang="et-EE" sz="1200" kern="1200" noProof="0" dirty="0" smtClean="0">
                        <a:solidFill>
                          <a:srgbClr val="4A6782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 of permanent Internet connections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(in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175,2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168,3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 of 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IP and </a:t>
                      </a: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cable-</a:t>
                      </a:r>
                      <a:r>
                        <a:rPr lang="en-US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TV customers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(in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88,4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67,7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20,7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Total means of communication 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460,0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473,0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-13,0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3" name="Picture 1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071546"/>
            <a:ext cx="13716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Chart 6"/>
          <p:cNvGraphicFramePr>
            <a:graphicFrameLocks/>
          </p:cNvGraphicFramePr>
          <p:nvPr/>
        </p:nvGraphicFramePr>
        <p:xfrm>
          <a:off x="6286512" y="714356"/>
          <a:ext cx="247650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6"/>
          <p:cNvGraphicFramePr>
            <a:graphicFrameLocks/>
          </p:cNvGraphicFramePr>
          <p:nvPr/>
        </p:nvGraphicFramePr>
        <p:xfrm>
          <a:off x="6286512" y="4071942"/>
          <a:ext cx="247650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6"/>
          <p:cNvGraphicFramePr>
            <a:graphicFrameLocks/>
          </p:cNvGraphicFramePr>
          <p:nvPr/>
        </p:nvGraphicFramePr>
        <p:xfrm>
          <a:off x="6286512" y="2357430"/>
          <a:ext cx="247650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Diagramm 11"/>
          <p:cNvGraphicFramePr/>
          <p:nvPr/>
        </p:nvGraphicFramePr>
        <p:xfrm>
          <a:off x="571472" y="3357562"/>
          <a:ext cx="58769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6858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14290"/>
            <a:ext cx="6202363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Financial results</a:t>
            </a:r>
            <a:r>
              <a:rPr lang="et-EE" sz="3200" dirty="0" smtClean="0">
                <a:latin typeface="Verdana" pitchFamily="34" charset="0"/>
              </a:rPr>
              <a:t/>
            </a:r>
            <a:br>
              <a:rPr lang="et-EE" sz="3200" dirty="0" smtClean="0">
                <a:latin typeface="Verdana" pitchFamily="34" charset="0"/>
              </a:rPr>
            </a:br>
            <a:r>
              <a:rPr lang="et-EE" sz="3200" dirty="0" smtClean="0">
                <a:latin typeface="Verdana" pitchFamily="34" charset="0"/>
              </a:rPr>
              <a:t>Eesti Telekom </a:t>
            </a:r>
            <a:r>
              <a:rPr lang="en-US" sz="3200" dirty="0" smtClean="0">
                <a:latin typeface="Verdana" pitchFamily="34" charset="0"/>
              </a:rPr>
              <a:t>Group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714884"/>
            <a:ext cx="45878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Verdana" pitchFamily="34" charset="0"/>
              </a:rPr>
              <a:t>Dynamics of sales</a:t>
            </a:r>
            <a:endParaRPr lang="et-EE" sz="3600" dirty="0" smtClean="0">
              <a:latin typeface="Verdan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4" y="1643050"/>
            <a:ext cx="3581400" cy="2428892"/>
          </a:xfrm>
        </p:spPr>
        <p:txBody>
          <a:bodyPr/>
          <a:lstStyle/>
          <a:p>
            <a:pPr>
              <a:buSzPct val="100000"/>
              <a:buFont typeface="Verdana" pitchFamily="34" charset="0"/>
              <a:buChar char="•"/>
            </a:pPr>
            <a:r>
              <a:rPr lang="en-GB" sz="1600" dirty="0" smtClean="0">
                <a:latin typeface="Verdana" pitchFamily="34" charset="0"/>
              </a:rPr>
              <a:t>Continued </a:t>
            </a:r>
            <a:r>
              <a:rPr lang="en-US" sz="1600" dirty="0" smtClean="0">
                <a:latin typeface="Verdana" pitchFamily="34" charset="0"/>
              </a:rPr>
              <a:t>customers’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n-GB" sz="1600" dirty="0" smtClean="0">
                <a:latin typeface="Verdana" pitchFamily="34" charset="0"/>
              </a:rPr>
              <a:t>growth in </a:t>
            </a:r>
            <a:r>
              <a:rPr lang="en-US" sz="1600" dirty="0" smtClean="0">
                <a:latin typeface="Verdana" pitchFamily="34" charset="0"/>
              </a:rPr>
              <a:t>broadband services and mobile communication segments</a:t>
            </a:r>
            <a:r>
              <a:rPr lang="et-EE" sz="1600" dirty="0" smtClean="0">
                <a:latin typeface="Verdana" pitchFamily="34" charset="0"/>
              </a:rPr>
              <a:t>;</a:t>
            </a:r>
            <a:endParaRPr lang="en-US" sz="1600" dirty="0" smtClean="0">
              <a:latin typeface="Verdana" pitchFamily="34" charset="0"/>
            </a:endParaRPr>
          </a:p>
          <a:p>
            <a:pPr>
              <a:buSzPct val="100000"/>
              <a:buFont typeface="Verdana" pitchFamily="34" charset="0"/>
              <a:buChar char="•"/>
            </a:pPr>
            <a:r>
              <a:rPr lang="en-GB" sz="1600" dirty="0" smtClean="0">
                <a:latin typeface="Verdana" pitchFamily="34" charset="0"/>
              </a:rPr>
              <a:t>Sales revenues were primarily </a:t>
            </a:r>
            <a:r>
              <a:rPr lang="en-US" sz="1600" dirty="0" smtClean="0">
                <a:latin typeface="Verdana" pitchFamily="34" charset="0"/>
              </a:rPr>
              <a:t>impacted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n-GB" sz="1600" dirty="0" smtClean="0">
                <a:latin typeface="Verdana" pitchFamily="34" charset="0"/>
              </a:rPr>
              <a:t>by </a:t>
            </a:r>
            <a:r>
              <a:rPr lang="en-US" sz="1600" dirty="0" smtClean="0">
                <a:latin typeface="Verdana" pitchFamily="34" charset="0"/>
              </a:rPr>
              <a:t>regulations that EU applies to the mobile sector and by the economic downturn</a:t>
            </a:r>
          </a:p>
          <a:p>
            <a:pPr eaLnBrk="1" hangingPunct="1">
              <a:buClr>
                <a:schemeClr val="accent2"/>
              </a:buClr>
              <a:buSzPct val="115000"/>
              <a:buNone/>
            </a:pPr>
            <a:endParaRPr lang="en-US" sz="1600" dirty="0" smtClean="0">
              <a:latin typeface="Verdana" pitchFamily="34" charset="0"/>
            </a:endParaRPr>
          </a:p>
        </p:txBody>
      </p:sp>
      <p:graphicFrame>
        <p:nvGraphicFramePr>
          <p:cNvPr id="7" name="Diagramm 6"/>
          <p:cNvGraphicFramePr/>
          <p:nvPr/>
        </p:nvGraphicFramePr>
        <p:xfrm>
          <a:off x="357158" y="7857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/>
          <p:cNvGraphicFramePr/>
          <p:nvPr/>
        </p:nvGraphicFramePr>
        <p:xfrm>
          <a:off x="357158" y="33575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m 9"/>
          <p:cNvGraphicFramePr/>
          <p:nvPr/>
        </p:nvGraphicFramePr>
        <p:xfrm>
          <a:off x="4572000" y="28574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1" y="476250"/>
            <a:ext cx="6099203" cy="809610"/>
          </a:xfrm>
        </p:spPr>
        <p:txBody>
          <a:bodyPr/>
          <a:lstStyle/>
          <a:p>
            <a:pPr eaLnBrk="1" hangingPunct="1"/>
            <a:r>
              <a:rPr lang="et-EE" sz="3200" dirty="0" smtClean="0">
                <a:latin typeface="Verdana" pitchFamily="34" charset="0"/>
              </a:rPr>
              <a:t>ARPU</a:t>
            </a:r>
            <a:endParaRPr lang="en-GB" sz="3200" dirty="0" smtClean="0">
              <a:latin typeface="Verdana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65817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500438"/>
            <a:ext cx="6578600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Dynamics of OPEX</a:t>
            </a:r>
            <a:endParaRPr lang="en-GB" sz="3200" dirty="0" smtClean="0">
              <a:latin typeface="Verdan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8" y="1500174"/>
            <a:ext cx="3733800" cy="2214578"/>
          </a:xfrm>
          <a:noFill/>
        </p:spPr>
        <p:txBody>
          <a:bodyPr tIns="90000" bIns="90000"/>
          <a:lstStyle/>
          <a:p>
            <a:pPr eaLnBrk="1" hangingPunct="1">
              <a:buSzPct val="100000"/>
              <a:buFont typeface="Verdana" pitchFamily="34" charset="0"/>
              <a:buChar char="•"/>
            </a:pPr>
            <a:r>
              <a:rPr lang="en-US" sz="1600" dirty="0" smtClean="0">
                <a:latin typeface="Verdana" pitchFamily="34" charset="0"/>
              </a:rPr>
              <a:t>Decline in retail and wholesale volumes</a:t>
            </a:r>
          </a:p>
          <a:p>
            <a:pPr eaLnBrk="1" hangingPunct="1">
              <a:buSzPct val="100000"/>
              <a:buFont typeface="Verdana" pitchFamily="34" charset="0"/>
              <a:buChar char="•"/>
            </a:pPr>
            <a:r>
              <a:rPr lang="en-US" sz="1600" dirty="0" smtClean="0">
                <a:latin typeface="Verdana" pitchFamily="34" charset="0"/>
              </a:rPr>
              <a:t>Significant impact of efficiency projects to IT, maintenance  and personnel costs</a:t>
            </a:r>
          </a:p>
          <a:p>
            <a:pPr lvl="1" eaLnBrk="1" hangingPunct="1">
              <a:buNone/>
            </a:pPr>
            <a:endParaRPr lang="et-EE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" name="Diagramm 6"/>
          <p:cNvGraphicFramePr/>
          <p:nvPr/>
        </p:nvGraphicFramePr>
        <p:xfrm>
          <a:off x="285720" y="8572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m 7"/>
          <p:cNvGraphicFramePr/>
          <p:nvPr/>
        </p:nvGraphicFramePr>
        <p:xfrm>
          <a:off x="285720" y="33575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/>
        </p:nvGraphicFramePr>
        <p:xfrm>
          <a:off x="4572000" y="25717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868346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Dynamics of EBITDA</a:t>
            </a:r>
            <a:endParaRPr lang="en-GB" sz="3200" dirty="0" smtClean="0">
              <a:latin typeface="Verdana" pitchFamily="34" charset="0"/>
            </a:endParaRPr>
          </a:p>
        </p:txBody>
      </p:sp>
      <p:graphicFrame>
        <p:nvGraphicFramePr>
          <p:cNvPr id="6" name="Diagramm 5"/>
          <p:cNvGraphicFramePr/>
          <p:nvPr/>
        </p:nvGraphicFramePr>
        <p:xfrm>
          <a:off x="2143108" y="5714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/>
          <p:cNvGraphicFramePr/>
          <p:nvPr/>
        </p:nvGraphicFramePr>
        <p:xfrm>
          <a:off x="142844" y="30003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m 10"/>
          <p:cNvGraphicFramePr/>
          <p:nvPr/>
        </p:nvGraphicFramePr>
        <p:xfrm>
          <a:off x="4357686" y="2714620"/>
          <a:ext cx="4572000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ekom">
  <a:themeElements>
    <a:clrScheme name="Telek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lekom">
      <a:majorFont>
        <a:latin typeface="Dax-Regular"/>
        <a:ea typeface=""/>
        <a:cs typeface=""/>
      </a:majorFont>
      <a:minorFont>
        <a:latin typeface="Dax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k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637</Words>
  <Application>Microsoft Office PowerPoint</Application>
  <PresentationFormat>Ekraaniseanss (4:3)</PresentationFormat>
  <Paragraphs>211</Paragraphs>
  <Slides>14</Slides>
  <Notes>2</Notes>
  <HiddenSlides>0</HiddenSlides>
  <MMClips>0</MMClips>
  <ScaleCrop>false</ScaleCrop>
  <HeadingPairs>
    <vt:vector size="6" baseType="variant"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Slaiditiitlid</vt:lpstr>
      </vt:variant>
      <vt:variant>
        <vt:i4>14</vt:i4>
      </vt:variant>
    </vt:vector>
  </HeadingPairs>
  <TitlesOfParts>
    <vt:vector size="16" baseType="lpstr">
      <vt:lpstr>Telekom</vt:lpstr>
      <vt:lpstr>Worksheet</vt:lpstr>
      <vt:lpstr>Q2 and HY1 2009 results</vt:lpstr>
      <vt:lpstr>Management commentary to Stock Exchange about Q2 2009 results</vt:lpstr>
      <vt:lpstr>EMT’s market position</vt:lpstr>
      <vt:lpstr>Elion’s market position</vt:lpstr>
      <vt:lpstr>Financial results Eesti Telekom Group</vt:lpstr>
      <vt:lpstr>Dynamics of sales</vt:lpstr>
      <vt:lpstr>ARPU</vt:lpstr>
      <vt:lpstr>Dynamics of OPEX</vt:lpstr>
      <vt:lpstr>Dynamics of EBITDA</vt:lpstr>
      <vt:lpstr>CAPEX and depreciation</vt:lpstr>
      <vt:lpstr>Cash position</vt:lpstr>
      <vt:lpstr>Largest shareholders of  AS Eesti Telekom</vt:lpstr>
      <vt:lpstr>Trading statistics in Tallinn</vt:lpstr>
      <vt:lpstr>Structure of the Group</vt:lpstr>
    </vt:vector>
  </TitlesOfParts>
  <Company>EMT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 tulemast</dc:title>
  <dc:creator>maivi.talving</dc:creator>
  <cp:lastModifiedBy>Kristina.Leet</cp:lastModifiedBy>
  <cp:revision>69</cp:revision>
  <dcterms:created xsi:type="dcterms:W3CDTF">2007-10-11T10:20:16Z</dcterms:created>
  <dcterms:modified xsi:type="dcterms:W3CDTF">2009-07-16T09:14:02Z</dcterms:modified>
</cp:coreProperties>
</file>